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3" r:id="rId5"/>
    <p:sldId id="375" r:id="rId6"/>
    <p:sldId id="374" r:id="rId7"/>
    <p:sldId id="398" r:id="rId8"/>
    <p:sldId id="372" r:id="rId9"/>
    <p:sldId id="373" r:id="rId10"/>
    <p:sldId id="257" r:id="rId11"/>
    <p:sldId id="381" r:id="rId12"/>
    <p:sldId id="26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972D63-42EE-8D17-7759-89F285D2145D}" name="Guest User" initials="GU" userId="S::urn:spo:anon#8611cf4a8dcbb23132128ea00fdd56f69f2a7e82cdbb506dc56958eae3f0b28f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731472"/>
    <a:srgbClr val="00B5CC"/>
    <a:srgbClr val="FBB033"/>
    <a:srgbClr val="66BCAE"/>
    <a:srgbClr val="94C043"/>
    <a:srgbClr val="FDDBA5"/>
    <a:srgbClr val="CEEAE5"/>
    <a:srgbClr val="DE007E"/>
    <a:srgbClr val="3A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07A05-0DB0-43DA-939F-47E51F9A11BC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DD022-5559-4FE8-B621-66810478C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42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cr.org.uk/newsletter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oscr.org.uk/about-charities/charity-law/changes-to-charity-law-after-the-charities-regulation-and-administration-scotland-act-2023/" TargetMode="External"/><Relationship Id="rId4" Type="http://schemas.openxmlformats.org/officeDocument/2006/relationships/hyperlink" Target="https://www.oscr.org.uk/news/join-the-oscr-whatsapp-channel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DD022-5559-4FE8-B621-66810478C2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17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DD022-5559-4FE8-B621-66810478C2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526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DD022-5559-4FE8-B621-66810478C2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7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FEA11-07E7-9BFB-BFD1-871F583CC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537854-F54B-FF55-2322-B36B2D1476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BFA3F6-1A9D-768B-F2E8-D1A6384A7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AA495-89C9-B0D8-16BD-C1F1A09EB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DD022-5559-4FE8-B621-66810478C2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350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DD022-5559-4FE8-B621-66810478C2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359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DD022-5559-4FE8-B621-66810478C2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562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POST IN CHAT: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u="sng" kern="100" dirty="0">
                <a:solidFill>
                  <a:srgbClr val="0563C1"/>
                </a:solidFill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OSCRs Newsletter</a:t>
            </a:r>
            <a:r>
              <a:rPr lang="en-GB" sz="1200" kern="100" dirty="0"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u="sng" kern="100" dirty="0">
                <a:solidFill>
                  <a:srgbClr val="0563C1"/>
                </a:solidFill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OSCRs WhatsApp Channel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u="sng" kern="100" dirty="0">
                <a:solidFill>
                  <a:srgbClr val="0563C1"/>
                </a:solidFill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OSCRs Website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DD022-5559-4FE8-B621-66810478C2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49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6D3E0-5790-D37E-596B-3E6557BD2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CA65F-AFBD-1905-9D0F-7F71E214E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8C456-6B48-F040-20D9-D66FBA2B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BF57-5F46-4AE2-84AE-74C5AE091586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9100E-4F49-DDBD-F85E-BA2087DB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D683F-83F2-6377-2883-212F7826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391D-E06E-448D-A5DC-83457F24D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30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47BB-EF28-3312-7A84-98B2A8BB7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B671B-D86A-4EC2-08C3-53EFB9599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46C05-1927-0438-EF84-5969C95A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BF57-5F46-4AE2-84AE-74C5AE091586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FA604-F174-B563-343B-65CC2A2A8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57CC3-EE4B-C4D7-CDAC-B5F25D76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391D-E06E-448D-A5DC-83457F24D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3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A7575E-FA96-55B6-4ABF-3F6FC60C6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EE068-BA9E-7AFC-8162-D2BA9722E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94072-A63A-92F4-B74C-3B2AAEC7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BF57-5F46-4AE2-84AE-74C5AE091586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84C70-9918-81FC-BA8C-69F561DE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5E15A-E7EE-2094-4A3F-DBBD8C60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391D-E06E-448D-A5DC-83457F24D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29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ACBB-38FF-772C-3F9E-0A30385A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ABB15-6E76-22AD-66B5-9F65F5984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5EBC0-7EE0-EAFB-F1F3-07FC8BE3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BF57-5F46-4AE2-84AE-74C5AE091586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671CD-DA7E-EBA8-3BBD-BD05C6F0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7774C-3E80-5637-76AA-CC4094F9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391D-E06E-448D-A5DC-83457F24D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80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C45D-BF51-454A-2273-C6990CD4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AB4A2-51D6-8D62-2850-3DFB5E547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944BE-C6E2-E3CA-5F2E-BB59614A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BF57-5F46-4AE2-84AE-74C5AE091586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CED3C-D2ED-1B36-DE4F-12A6E9CA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73023-3EF3-F7B5-6627-DB99938E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391D-E06E-448D-A5DC-83457F24D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9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31B7D-F627-E93A-AE0F-B27F56F4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D8010-C7DF-C178-B2F6-3A08C46F2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4F546-C8A8-DB55-1D15-83D40D30D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9D788-4D6E-1BC5-71D2-82DEC48C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BF57-5F46-4AE2-84AE-74C5AE091586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7414B-B20D-6EFC-97E1-2117970E3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B16E9-1152-9482-F8D2-C5A0D200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391D-E06E-448D-A5DC-83457F24D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8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1E055-F5F0-685A-8782-A4A5E00BE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41853-2A06-3B31-9808-29DB72785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A9F08-F11D-F2E7-6C4F-AF9014659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C92ED0-225B-9920-9D91-395748301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85731E-CFC2-79C0-B155-2E51967BB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E512E-E843-9054-CB0F-022013D16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BF57-5F46-4AE2-84AE-74C5AE091586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9011B1-8A40-9F73-C0D4-C2DBFE04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4110E-1519-D9EF-DA25-97B081EE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391D-E06E-448D-A5DC-83457F24D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83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E25F-FB04-8AF8-4263-07BF396B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73658-24E1-3049-55C0-49E8844A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BF57-5F46-4AE2-84AE-74C5AE091586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4858C-8827-C229-8119-DA18D106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39737-DC14-2055-0D4F-1F7D49AF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391D-E06E-448D-A5DC-83457F24D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5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2D1083-CD6F-64C1-5505-C20C5E2B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BF57-5F46-4AE2-84AE-74C5AE091586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934D7-C1FC-56E6-E561-8CC765652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6D12A-F19E-3543-5398-8F079F189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391D-E06E-448D-A5DC-83457F24D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87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559BE-173B-3F6F-4386-56B66BF20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8A5E5-A0B0-BD22-92F5-8BC27E14B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4A31C-0666-090A-FD6F-DC558D6C0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63F62-A131-308B-45E3-E4093F6B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BF57-5F46-4AE2-84AE-74C5AE091586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209B1-2443-25A5-993A-9B59BE48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518E-5D82-BE43-05C6-F6B05B5A0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391D-E06E-448D-A5DC-83457F24D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7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209C-48A2-77F2-E378-DE1030E3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9F4FB-5805-3E70-6EA4-A9BFC9CB3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3EB81-8770-E135-9295-15C1DAED7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A52C3-8221-54EA-6E47-DB31C517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BF57-5F46-4AE2-84AE-74C5AE091586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1B76B-DA63-A541-DBD9-BB696BF4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1E8DB-ABA0-4FBE-2E53-29938E32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391D-E06E-448D-A5DC-83457F24D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2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538851-3424-0C77-DBC3-36DB96E50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C3D87-909C-F5D2-B972-C6599A37C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26C6C-F53B-B82F-A08F-33EC0C704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6BF57-5F46-4AE2-84AE-74C5AE091586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543D1-41EF-4297-D513-B9B023077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EC8AB-86B7-EA8F-41DF-B25B87E53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A391D-E06E-448D-A5DC-83457F24D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09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erson sitting at a desk with papers and a cup of coffee&#10;&#10;Description automatically generated with low confidence">
            <a:extLst>
              <a:ext uri="{FF2B5EF4-FFF2-40B4-BE49-F238E27FC236}">
                <a16:creationId xmlns:a16="http://schemas.microsoft.com/office/drawing/2014/main" id="{DA43BDFC-E20D-C3F6-C77F-3CD0AFAD0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457"/>
            <a:ext cx="12192000" cy="670554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16E5C9-9756-67A1-5917-247E5185833D}"/>
              </a:ext>
            </a:extLst>
          </p:cNvPr>
          <p:cNvSpPr/>
          <p:nvPr/>
        </p:nvSpPr>
        <p:spPr>
          <a:xfrm>
            <a:off x="-3724" y="-292022"/>
            <a:ext cx="12192000" cy="6937114"/>
          </a:xfrm>
          <a:prstGeom prst="rect">
            <a:avLst/>
          </a:prstGeom>
          <a:solidFill>
            <a:srgbClr val="66BC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5FEA93-BDDC-9EFD-165F-3E55CD674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2765" y="366265"/>
            <a:ext cx="1399023" cy="724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1CBBC1-5D1E-1712-DA87-E68B4D4BC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000" y="1584959"/>
            <a:ext cx="11225286" cy="147174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Barlow Condensed Medium"/>
              </a:rPr>
              <a:t>Changes to Charity Law in Scotland</a:t>
            </a:r>
            <a:endParaRPr lang="en-GB" sz="6600" dirty="0">
              <a:solidFill>
                <a:schemeClr val="bg1"/>
              </a:solidFill>
              <a:latin typeface="Barlow Condensed Medium"/>
            </a:endParaRPr>
          </a:p>
        </p:txBody>
      </p:sp>
      <p:pic>
        <p:nvPicPr>
          <p:cNvPr id="7" name="Picture 6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6B99FAD1-109B-39C9-8F9A-578BE078C1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2966" y="5927036"/>
            <a:ext cx="229109" cy="1675041"/>
          </a:xfrm>
          <a:prstGeom prst="rect">
            <a:avLst/>
          </a:prstGeom>
        </p:spPr>
      </p:pic>
      <p:pic>
        <p:nvPicPr>
          <p:cNvPr id="8" name="Picture 7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4DD60519-54BE-4224-82E2-64A3B20401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98007" y="5927037"/>
            <a:ext cx="229109" cy="1675041"/>
          </a:xfrm>
          <a:prstGeom prst="rect">
            <a:avLst/>
          </a:prstGeom>
        </p:spPr>
      </p:pic>
      <p:pic>
        <p:nvPicPr>
          <p:cNvPr id="9" name="Picture 8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CE40D196-FCD6-7C45-0F7B-D37CBF3AFA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73048" y="5925809"/>
            <a:ext cx="229109" cy="1675041"/>
          </a:xfrm>
          <a:prstGeom prst="rect">
            <a:avLst/>
          </a:prstGeom>
        </p:spPr>
      </p:pic>
      <p:pic>
        <p:nvPicPr>
          <p:cNvPr id="10" name="Picture 9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2201E056-5EF7-3EF6-5EA3-2E95B28AA8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48089" y="5925810"/>
            <a:ext cx="229109" cy="1675041"/>
          </a:xfrm>
          <a:prstGeom prst="rect">
            <a:avLst/>
          </a:prstGeom>
        </p:spPr>
      </p:pic>
      <p:pic>
        <p:nvPicPr>
          <p:cNvPr id="11" name="Picture 10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5A69C1F0-67DA-8237-6FA6-82B440CA41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23130" y="5925809"/>
            <a:ext cx="229109" cy="1675041"/>
          </a:xfrm>
          <a:prstGeom prst="rect">
            <a:avLst/>
          </a:prstGeom>
        </p:spPr>
      </p:pic>
      <p:pic>
        <p:nvPicPr>
          <p:cNvPr id="12" name="Picture 11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A8E37009-368A-A7C4-1592-B597D01D88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98171" y="5925810"/>
            <a:ext cx="229109" cy="1675041"/>
          </a:xfrm>
          <a:prstGeom prst="rect">
            <a:avLst/>
          </a:prstGeom>
        </p:spPr>
      </p:pic>
      <p:pic>
        <p:nvPicPr>
          <p:cNvPr id="13" name="Picture 12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6F4FE550-AF3D-214F-5154-56D6061F1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73212" y="5924582"/>
            <a:ext cx="229109" cy="1675041"/>
          </a:xfrm>
          <a:prstGeom prst="rect">
            <a:avLst/>
          </a:prstGeom>
        </p:spPr>
      </p:pic>
      <p:pic>
        <p:nvPicPr>
          <p:cNvPr id="15" name="Picture 14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FE791350-3118-3AB0-60C2-6EBFC2C54D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" t="72137"/>
          <a:stretch/>
        </p:blipFill>
        <p:spPr>
          <a:xfrm rot="5400000">
            <a:off x="11843475" y="6528132"/>
            <a:ext cx="230336" cy="46671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3650AEC-A81B-AFAD-77AF-1E7B03BE305C}"/>
              </a:ext>
            </a:extLst>
          </p:cNvPr>
          <p:cNvSpPr txBox="1">
            <a:spLocks/>
          </p:cNvSpPr>
          <p:nvPr/>
        </p:nvSpPr>
        <p:spPr>
          <a:xfrm>
            <a:off x="500000" y="3722731"/>
            <a:ext cx="10886686" cy="17493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arlow Condensed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arlow Condensed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300" dirty="0">
              <a:solidFill>
                <a:schemeClr val="tx1">
                  <a:lumMod val="65000"/>
                  <a:lumOff val="35000"/>
                </a:schemeClr>
              </a:solidFill>
              <a:latin typeface="Barlow Condensed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rlow Condensed Medium" panose="00000606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rlow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6930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77D4-1FA8-768C-E087-37CC28DF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446" y="318997"/>
            <a:ext cx="6519401" cy="1325563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/>
              </a:rPr>
              <a:t>Publishing charity accounts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Barlow Condensed Medium"/>
            </a:endParaRPr>
          </a:p>
        </p:txBody>
      </p:sp>
      <p:pic>
        <p:nvPicPr>
          <p:cNvPr id="15" name="Picture 14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C6AC1757-2660-7A38-A12A-71FC8ED06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2966" y="5927036"/>
            <a:ext cx="229109" cy="1675041"/>
          </a:xfrm>
          <a:prstGeom prst="rect">
            <a:avLst/>
          </a:prstGeom>
        </p:spPr>
      </p:pic>
      <p:pic>
        <p:nvPicPr>
          <p:cNvPr id="16" name="Picture 15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F3D5C3BE-1F1E-5574-3C62-350BEEC5B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98007" y="5927037"/>
            <a:ext cx="229109" cy="1675041"/>
          </a:xfrm>
          <a:prstGeom prst="rect">
            <a:avLst/>
          </a:prstGeom>
        </p:spPr>
      </p:pic>
      <p:pic>
        <p:nvPicPr>
          <p:cNvPr id="17" name="Picture 16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6DC9FBB9-90C2-4273-4374-9BF517289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73048" y="5925809"/>
            <a:ext cx="229109" cy="1675041"/>
          </a:xfrm>
          <a:prstGeom prst="rect">
            <a:avLst/>
          </a:prstGeom>
        </p:spPr>
      </p:pic>
      <p:pic>
        <p:nvPicPr>
          <p:cNvPr id="18" name="Picture 17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28E36F4B-A800-6695-5E1D-7E5FB0032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48089" y="5925810"/>
            <a:ext cx="229109" cy="1675041"/>
          </a:xfrm>
          <a:prstGeom prst="rect">
            <a:avLst/>
          </a:prstGeom>
        </p:spPr>
      </p:pic>
      <p:pic>
        <p:nvPicPr>
          <p:cNvPr id="19" name="Picture 18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A97326B3-3FF4-ECE5-A5B4-0833EF03B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23130" y="5925809"/>
            <a:ext cx="229109" cy="1675041"/>
          </a:xfrm>
          <a:prstGeom prst="rect">
            <a:avLst/>
          </a:prstGeom>
        </p:spPr>
      </p:pic>
      <p:pic>
        <p:nvPicPr>
          <p:cNvPr id="20" name="Picture 19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2C8DD256-F5A6-AAF1-6B63-DE704172C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98171" y="5925810"/>
            <a:ext cx="229109" cy="1675041"/>
          </a:xfrm>
          <a:prstGeom prst="rect">
            <a:avLst/>
          </a:prstGeom>
        </p:spPr>
      </p:pic>
      <p:pic>
        <p:nvPicPr>
          <p:cNvPr id="21" name="Picture 20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1A719430-2213-7E1F-C7A3-D771E10C4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73212" y="5924582"/>
            <a:ext cx="229109" cy="1675041"/>
          </a:xfrm>
          <a:prstGeom prst="rect">
            <a:avLst/>
          </a:prstGeom>
        </p:spPr>
      </p:pic>
      <p:pic>
        <p:nvPicPr>
          <p:cNvPr id="22" name="Picture 21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88F3F955-80A8-7D75-FB19-C9E917A97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" t="72137"/>
          <a:stretch/>
        </p:blipFill>
        <p:spPr>
          <a:xfrm rot="5400000">
            <a:off x="11843475" y="6528132"/>
            <a:ext cx="230336" cy="466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687988-EF5E-22D3-1FC0-6D25F9249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9174" y="6112446"/>
            <a:ext cx="819884" cy="4244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B7A204-2EF4-9E55-FB93-5085F1BE4B6C}"/>
              </a:ext>
            </a:extLst>
          </p:cNvPr>
          <p:cNvSpPr txBox="1">
            <a:spLocks/>
          </p:cNvSpPr>
          <p:nvPr/>
        </p:nvSpPr>
        <p:spPr>
          <a:xfrm>
            <a:off x="4792446" y="1408919"/>
            <a:ext cx="6519401" cy="49199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/>
              </a:rPr>
              <a:t>New duty on OSCR to make accounts available to the public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/>
              </a:rPr>
              <a:t>Unredacted accounts for all charities will be published as submitted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/>
              </a:rPr>
              <a:t>Accounts received from the end of this year will be published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/>
              </a:rPr>
              <a:t>Accounts format and deadline for submission </a:t>
            </a:r>
            <a:r>
              <a:rPr lang="en-GB" sz="2000" b="1" dirty="0">
                <a:solidFill>
                  <a:srgbClr val="EC008C"/>
                </a:solidFill>
                <a:latin typeface="DM Sans"/>
              </a:rPr>
              <a:t>will not change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/>
              </a:rPr>
              <a:t>Onus on charities to ensure accounts are ‘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/>
              </a:rPr>
              <a:t>publication ready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/>
              </a:rPr>
              <a:t>’</a:t>
            </a:r>
          </a:p>
        </p:txBody>
      </p:sp>
      <p:pic>
        <p:nvPicPr>
          <p:cNvPr id="9" name="Picture 8" descr="A person using a calculator&#10;&#10;">
            <a:extLst>
              <a:ext uri="{FF2B5EF4-FFF2-40B4-BE49-F238E27FC236}">
                <a16:creationId xmlns:a16="http://schemas.microsoft.com/office/drawing/2014/main" id="{A274EDD9-BD5E-6C9A-96B0-56F13257EA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1" r="21024"/>
          <a:stretch/>
        </p:blipFill>
        <p:spPr>
          <a:xfrm>
            <a:off x="555395" y="686287"/>
            <a:ext cx="3914332" cy="530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7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77D4-1FA8-768C-E087-37CC28DF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320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/>
              </a:rPr>
              <a:t>Information about charity trustees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Barlow Condensed 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80278-BAAC-12D0-4841-51C7C28F5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24539"/>
            <a:ext cx="11210859" cy="486075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pic>
        <p:nvPicPr>
          <p:cNvPr id="15" name="Picture 14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C6AC1757-2660-7A38-A12A-71FC8ED06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2966" y="5927036"/>
            <a:ext cx="229109" cy="1675041"/>
          </a:xfrm>
          <a:prstGeom prst="rect">
            <a:avLst/>
          </a:prstGeom>
        </p:spPr>
      </p:pic>
      <p:pic>
        <p:nvPicPr>
          <p:cNvPr id="16" name="Picture 15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F3D5C3BE-1F1E-5574-3C62-350BEEC5B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98007" y="5927037"/>
            <a:ext cx="229109" cy="1675041"/>
          </a:xfrm>
          <a:prstGeom prst="rect">
            <a:avLst/>
          </a:prstGeom>
        </p:spPr>
      </p:pic>
      <p:pic>
        <p:nvPicPr>
          <p:cNvPr id="17" name="Picture 16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6DC9FBB9-90C2-4273-4374-9BF517289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73048" y="5925809"/>
            <a:ext cx="229109" cy="1675041"/>
          </a:xfrm>
          <a:prstGeom prst="rect">
            <a:avLst/>
          </a:prstGeom>
        </p:spPr>
      </p:pic>
      <p:pic>
        <p:nvPicPr>
          <p:cNvPr id="18" name="Picture 17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28E36F4B-A800-6695-5E1D-7E5FB0032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48089" y="5925810"/>
            <a:ext cx="229109" cy="1675041"/>
          </a:xfrm>
          <a:prstGeom prst="rect">
            <a:avLst/>
          </a:prstGeom>
        </p:spPr>
      </p:pic>
      <p:pic>
        <p:nvPicPr>
          <p:cNvPr id="19" name="Picture 18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A97326B3-3FF4-ECE5-A5B4-0833EF03B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23130" y="5925809"/>
            <a:ext cx="229109" cy="1675041"/>
          </a:xfrm>
          <a:prstGeom prst="rect">
            <a:avLst/>
          </a:prstGeom>
        </p:spPr>
      </p:pic>
      <p:pic>
        <p:nvPicPr>
          <p:cNvPr id="20" name="Picture 19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2C8DD256-F5A6-AAF1-6B63-DE704172C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98171" y="5925810"/>
            <a:ext cx="229109" cy="1675041"/>
          </a:xfrm>
          <a:prstGeom prst="rect">
            <a:avLst/>
          </a:prstGeom>
        </p:spPr>
      </p:pic>
      <p:pic>
        <p:nvPicPr>
          <p:cNvPr id="21" name="Picture 20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1A719430-2213-7E1F-C7A3-D771E10C4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73212" y="5924582"/>
            <a:ext cx="229109" cy="1675041"/>
          </a:xfrm>
          <a:prstGeom prst="rect">
            <a:avLst/>
          </a:prstGeom>
        </p:spPr>
      </p:pic>
      <p:pic>
        <p:nvPicPr>
          <p:cNvPr id="22" name="Picture 21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88F3F955-80A8-7D75-FB19-C9E917A97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" t="72137"/>
          <a:stretch/>
        </p:blipFill>
        <p:spPr>
          <a:xfrm rot="5400000">
            <a:off x="11843475" y="6528132"/>
            <a:ext cx="230336" cy="466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687988-EF5E-22D3-1FC0-6D25F9249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9174" y="6112446"/>
            <a:ext cx="819884" cy="4244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B7A204-2EF4-9E55-FB93-5085F1BE4B6C}"/>
              </a:ext>
            </a:extLst>
          </p:cNvPr>
          <p:cNvSpPr txBox="1">
            <a:spLocks/>
          </p:cNvSpPr>
          <p:nvPr/>
        </p:nvSpPr>
        <p:spPr>
          <a:xfrm>
            <a:off x="837520" y="1423311"/>
            <a:ext cx="7030980" cy="4333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/>
              </a:rPr>
              <a:t>OSCR to hold a schedule (database) of all charity trustees for </a:t>
            </a:r>
            <a:r>
              <a:rPr lang="en-GB" sz="2000" b="1" dirty="0">
                <a:solidFill>
                  <a:srgbClr val="EC008C"/>
                </a:solidFill>
                <a:latin typeface="DM Sans"/>
              </a:rPr>
              <a:t>internal use only 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/>
              </a:rPr>
              <a:t>Name, date of birth, date of appointment as a trustee, and home address of trustees entered through the OSCR Online portal to verify identity and enable OSCR to exercise its regulatory functions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/>
              </a:rPr>
              <a:t>Charities will be able to provide trustee information from summer 2025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/>
              </a:rPr>
              <a:t>Charity trustee </a:t>
            </a:r>
            <a:r>
              <a:rPr lang="en-GB" sz="2000" b="1" dirty="0">
                <a:solidFill>
                  <a:srgbClr val="EC008C"/>
                </a:solidFill>
                <a:latin typeface="DM Sans"/>
              </a:rPr>
              <a:t>names only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/>
              </a:rPr>
              <a:t>will be published on Register from the end of 2025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/>
              </a:rPr>
              <a:t>Dispensation available where there is a risk to personal safety or security of premises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C3C274-A68C-7806-9D53-15DA66BDB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7" t="931" r="22974" b="1212"/>
          <a:stretch/>
        </p:blipFill>
        <p:spPr>
          <a:xfrm>
            <a:off x="7868500" y="888237"/>
            <a:ext cx="3770616" cy="49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1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5AD9D-1712-BB2B-E224-EFCFC965F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B70A8-C170-9FE6-A829-FFABDC7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276" y="86522"/>
            <a:ext cx="6519401" cy="18484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/>
              </a:rPr>
              <a:t>Automatic Disqualification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Barlow Condensed Medium"/>
            </a:endParaRPr>
          </a:p>
        </p:txBody>
      </p:sp>
      <p:pic>
        <p:nvPicPr>
          <p:cNvPr id="15" name="Picture 14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39C6EA8D-F3C8-0770-F907-9B224310F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2966" y="5927036"/>
            <a:ext cx="229109" cy="1675041"/>
          </a:xfrm>
          <a:prstGeom prst="rect">
            <a:avLst/>
          </a:prstGeom>
        </p:spPr>
      </p:pic>
      <p:pic>
        <p:nvPicPr>
          <p:cNvPr id="16" name="Picture 15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6BA52AB4-F70B-174C-DF7D-25642EC5A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98007" y="5927037"/>
            <a:ext cx="229109" cy="1675041"/>
          </a:xfrm>
          <a:prstGeom prst="rect">
            <a:avLst/>
          </a:prstGeom>
        </p:spPr>
      </p:pic>
      <p:pic>
        <p:nvPicPr>
          <p:cNvPr id="17" name="Picture 16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0D323520-4653-0998-CA9D-4388D8B48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73048" y="5925809"/>
            <a:ext cx="229109" cy="1675041"/>
          </a:xfrm>
          <a:prstGeom prst="rect">
            <a:avLst/>
          </a:prstGeom>
        </p:spPr>
      </p:pic>
      <p:pic>
        <p:nvPicPr>
          <p:cNvPr id="18" name="Picture 17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B5D94171-05DA-7A88-8F4F-5B1682129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48089" y="5925810"/>
            <a:ext cx="229109" cy="1675041"/>
          </a:xfrm>
          <a:prstGeom prst="rect">
            <a:avLst/>
          </a:prstGeom>
        </p:spPr>
      </p:pic>
      <p:pic>
        <p:nvPicPr>
          <p:cNvPr id="19" name="Picture 18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61A6403F-3265-AA57-85E9-12DF23DCB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23130" y="5925809"/>
            <a:ext cx="229109" cy="1675041"/>
          </a:xfrm>
          <a:prstGeom prst="rect">
            <a:avLst/>
          </a:prstGeom>
        </p:spPr>
      </p:pic>
      <p:pic>
        <p:nvPicPr>
          <p:cNvPr id="20" name="Picture 19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CA3DCCEC-9734-1567-0CE8-B07AEE009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98171" y="5925810"/>
            <a:ext cx="229109" cy="1675041"/>
          </a:xfrm>
          <a:prstGeom prst="rect">
            <a:avLst/>
          </a:prstGeom>
        </p:spPr>
      </p:pic>
      <p:pic>
        <p:nvPicPr>
          <p:cNvPr id="21" name="Picture 20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08429B10-F809-6DE8-5C4C-7E8297C71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73212" y="5924582"/>
            <a:ext cx="229109" cy="1675041"/>
          </a:xfrm>
          <a:prstGeom prst="rect">
            <a:avLst/>
          </a:prstGeom>
        </p:spPr>
      </p:pic>
      <p:pic>
        <p:nvPicPr>
          <p:cNvPr id="22" name="Picture 21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B85780EE-8AD9-EF23-FF1C-E0C8695638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" t="72137"/>
          <a:stretch/>
        </p:blipFill>
        <p:spPr>
          <a:xfrm rot="5400000">
            <a:off x="11843475" y="6528132"/>
            <a:ext cx="230336" cy="466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CD6A3A-5866-86BD-3E65-91AA4F0506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9174" y="6112446"/>
            <a:ext cx="819884" cy="4244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172DB3-5668-B355-57A1-1084E9CD00A0}"/>
              </a:ext>
            </a:extLst>
          </p:cNvPr>
          <p:cNvSpPr txBox="1">
            <a:spLocks/>
          </p:cNvSpPr>
          <p:nvPr/>
        </p:nvSpPr>
        <p:spPr>
          <a:xfrm>
            <a:off x="1106947" y="1551551"/>
            <a:ext cx="7836352" cy="45608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/>
              </a:rPr>
              <a:t>A key part of the 2005 Act in relation to trustees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/>
              </a:rPr>
              <a:t>Number of criteria have been expanded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/>
              </a:rPr>
              <a:t>Measure has been widened to include people undertaking a senior management function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/>
              </a:rPr>
              <a:t>Relevant individuals will be automatically disqualified from undertaking a senior management function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/>
              </a:rPr>
              <a:t>There will be a waiver process for individuals       with very specific circumstances</a:t>
            </a:r>
          </a:p>
        </p:txBody>
      </p:sp>
      <p:pic>
        <p:nvPicPr>
          <p:cNvPr id="3074" name="Picture 2" descr="Who we are">
            <a:extLst>
              <a:ext uri="{FF2B5EF4-FFF2-40B4-BE49-F238E27FC236}">
                <a16:creationId xmlns:a16="http://schemas.microsoft.com/office/drawing/2014/main" id="{E0153B0B-F0C7-2207-6583-158F6FE99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727" y="4173590"/>
            <a:ext cx="3396916" cy="226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3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3A8A7C-658C-12CF-F567-AB4E825F0116}"/>
              </a:ext>
            </a:extLst>
          </p:cNvPr>
          <p:cNvSpPr/>
          <p:nvPr/>
        </p:nvSpPr>
        <p:spPr>
          <a:xfrm>
            <a:off x="4770596" y="5132765"/>
            <a:ext cx="522390" cy="539015"/>
          </a:xfrm>
          <a:prstGeom prst="rect">
            <a:avLst/>
          </a:prstGeom>
          <a:solidFill>
            <a:srgbClr val="CE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64B9750-17EF-1436-6F0B-839ECB7E8B95}"/>
              </a:ext>
            </a:extLst>
          </p:cNvPr>
          <p:cNvSpPr/>
          <p:nvPr/>
        </p:nvSpPr>
        <p:spPr>
          <a:xfrm>
            <a:off x="6734464" y="1748602"/>
            <a:ext cx="1493522" cy="369333"/>
          </a:xfrm>
          <a:prstGeom prst="rect">
            <a:avLst/>
          </a:prstGeom>
          <a:solidFill>
            <a:srgbClr val="FBB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NEW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E34CC0-BE8C-5EE7-076F-B86AB1CBF100}"/>
              </a:ext>
            </a:extLst>
          </p:cNvPr>
          <p:cNvSpPr/>
          <p:nvPr/>
        </p:nvSpPr>
        <p:spPr>
          <a:xfrm>
            <a:off x="2568322" y="1741476"/>
            <a:ext cx="1493522" cy="369333"/>
          </a:xfrm>
          <a:prstGeom prst="rect">
            <a:avLst/>
          </a:prstGeom>
          <a:solidFill>
            <a:srgbClr val="66B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CURRENT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D77D4-1FA8-768C-E087-37CC28DF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538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/>
              </a:rPr>
              <a:t>Automatic disqualification criteria</a:t>
            </a:r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Barlow Condensed 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80278-BAAC-12D0-4841-51C7C28F5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24539"/>
            <a:ext cx="11210859" cy="4860757"/>
          </a:xfrm>
        </p:spPr>
        <p:txBody>
          <a:bodyPr>
            <a:normAutofit/>
          </a:bodyPr>
          <a:lstStyle/>
          <a:p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  <a:p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  <a:p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  <a:p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pic>
        <p:nvPicPr>
          <p:cNvPr id="15" name="Picture 14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C6AC1757-2660-7A38-A12A-71FC8ED06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2966" y="5927036"/>
            <a:ext cx="229109" cy="1675041"/>
          </a:xfrm>
          <a:prstGeom prst="rect">
            <a:avLst/>
          </a:prstGeom>
        </p:spPr>
      </p:pic>
      <p:pic>
        <p:nvPicPr>
          <p:cNvPr id="16" name="Picture 15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F3D5C3BE-1F1E-5574-3C62-350BEEC5B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98007" y="5927037"/>
            <a:ext cx="229109" cy="1675041"/>
          </a:xfrm>
          <a:prstGeom prst="rect">
            <a:avLst/>
          </a:prstGeom>
        </p:spPr>
      </p:pic>
      <p:pic>
        <p:nvPicPr>
          <p:cNvPr id="17" name="Picture 16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6DC9FBB9-90C2-4273-4374-9BF517289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73048" y="5925809"/>
            <a:ext cx="229109" cy="1675041"/>
          </a:xfrm>
          <a:prstGeom prst="rect">
            <a:avLst/>
          </a:prstGeom>
        </p:spPr>
      </p:pic>
      <p:pic>
        <p:nvPicPr>
          <p:cNvPr id="18" name="Picture 17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28E36F4B-A800-6695-5E1D-7E5FB0032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48089" y="5925810"/>
            <a:ext cx="229109" cy="1675041"/>
          </a:xfrm>
          <a:prstGeom prst="rect">
            <a:avLst/>
          </a:prstGeom>
        </p:spPr>
      </p:pic>
      <p:pic>
        <p:nvPicPr>
          <p:cNvPr id="19" name="Picture 18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A97326B3-3FF4-ECE5-A5B4-0833EF03B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23130" y="5925809"/>
            <a:ext cx="229109" cy="1675041"/>
          </a:xfrm>
          <a:prstGeom prst="rect">
            <a:avLst/>
          </a:prstGeom>
        </p:spPr>
      </p:pic>
      <p:pic>
        <p:nvPicPr>
          <p:cNvPr id="20" name="Picture 19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2C8DD256-F5A6-AAF1-6B63-DE704172C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98171" y="5925810"/>
            <a:ext cx="229109" cy="1675041"/>
          </a:xfrm>
          <a:prstGeom prst="rect">
            <a:avLst/>
          </a:prstGeom>
        </p:spPr>
      </p:pic>
      <p:pic>
        <p:nvPicPr>
          <p:cNvPr id="21" name="Picture 20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1A719430-2213-7E1F-C7A3-D771E10C4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73212" y="5924582"/>
            <a:ext cx="229109" cy="1675041"/>
          </a:xfrm>
          <a:prstGeom prst="rect">
            <a:avLst/>
          </a:prstGeom>
        </p:spPr>
      </p:pic>
      <p:pic>
        <p:nvPicPr>
          <p:cNvPr id="22" name="Picture 21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88F3F955-80A8-7D75-FB19-C9E917A97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" t="72137"/>
          <a:stretch/>
        </p:blipFill>
        <p:spPr>
          <a:xfrm rot="5400000">
            <a:off x="11843475" y="6528132"/>
            <a:ext cx="230336" cy="466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687988-EF5E-22D3-1FC0-6D25F9249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9174" y="6112446"/>
            <a:ext cx="819884" cy="42444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22FBD52-9F15-8A34-4B4C-E65301DEF28B}"/>
              </a:ext>
            </a:extLst>
          </p:cNvPr>
          <p:cNvGrpSpPr/>
          <p:nvPr/>
        </p:nvGrpSpPr>
        <p:grpSpPr>
          <a:xfrm>
            <a:off x="121946" y="2234964"/>
            <a:ext cx="11927112" cy="3988694"/>
            <a:chOff x="-236620" y="2370405"/>
            <a:chExt cx="12306698" cy="398869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7C0906-52E6-844E-222A-CC2FA76C8557}"/>
                </a:ext>
              </a:extLst>
            </p:cNvPr>
            <p:cNvSpPr/>
            <p:nvPr/>
          </p:nvSpPr>
          <p:spPr>
            <a:xfrm>
              <a:off x="5319567" y="5820084"/>
              <a:ext cx="539015" cy="539015"/>
            </a:xfrm>
            <a:prstGeom prst="rect">
              <a:avLst/>
            </a:prstGeom>
            <a:solidFill>
              <a:srgbClr val="FDD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4F7CEC-9CBA-4AA3-4192-F4F85B6A7E89}"/>
                </a:ext>
              </a:extLst>
            </p:cNvPr>
            <p:cNvSpPr/>
            <p:nvPr/>
          </p:nvSpPr>
          <p:spPr>
            <a:xfrm>
              <a:off x="5321169" y="4108390"/>
              <a:ext cx="539015" cy="539015"/>
            </a:xfrm>
            <a:prstGeom prst="rect">
              <a:avLst/>
            </a:prstGeom>
            <a:solidFill>
              <a:srgbClr val="FDD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14EDA5-BECF-94B7-164A-3E525A748496}"/>
                </a:ext>
              </a:extLst>
            </p:cNvPr>
            <p:cNvGrpSpPr/>
            <p:nvPr/>
          </p:nvGrpSpPr>
          <p:grpSpPr>
            <a:xfrm>
              <a:off x="-236620" y="2370405"/>
              <a:ext cx="12306698" cy="3928719"/>
              <a:chOff x="-236620" y="2370405"/>
              <a:chExt cx="12306698" cy="392871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62E6677-F546-D74E-C864-3F08A1FA9461}"/>
                  </a:ext>
                </a:extLst>
              </p:cNvPr>
              <p:cNvSpPr/>
              <p:nvPr/>
            </p:nvSpPr>
            <p:spPr>
              <a:xfrm>
                <a:off x="4570400" y="2370405"/>
                <a:ext cx="539015" cy="539015"/>
              </a:xfrm>
              <a:prstGeom prst="rect">
                <a:avLst/>
              </a:prstGeom>
              <a:solidFill>
                <a:srgbClr val="CEE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C37E3E5-ADB7-0DDD-085D-A91A261B94F7}"/>
                  </a:ext>
                </a:extLst>
              </p:cNvPr>
              <p:cNvSpPr/>
              <p:nvPr/>
            </p:nvSpPr>
            <p:spPr>
              <a:xfrm>
                <a:off x="4570401" y="2953354"/>
                <a:ext cx="539015" cy="539015"/>
              </a:xfrm>
              <a:prstGeom prst="rect">
                <a:avLst/>
              </a:prstGeom>
              <a:solidFill>
                <a:srgbClr val="CEE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FDA75C9-FEC0-17E5-92A5-CAA686022C8A}"/>
                  </a:ext>
                </a:extLst>
              </p:cNvPr>
              <p:cNvSpPr/>
              <p:nvPr/>
            </p:nvSpPr>
            <p:spPr>
              <a:xfrm>
                <a:off x="4572001" y="3532468"/>
                <a:ext cx="539015" cy="539015"/>
              </a:xfrm>
              <a:prstGeom prst="rect">
                <a:avLst/>
              </a:prstGeom>
              <a:solidFill>
                <a:srgbClr val="CEE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AA64787-F22D-11DE-D325-5AD3D1D84312}"/>
                  </a:ext>
                </a:extLst>
              </p:cNvPr>
              <p:cNvSpPr/>
              <p:nvPr/>
            </p:nvSpPr>
            <p:spPr>
              <a:xfrm>
                <a:off x="4572001" y="4109985"/>
                <a:ext cx="539015" cy="539015"/>
              </a:xfrm>
              <a:prstGeom prst="rect">
                <a:avLst/>
              </a:prstGeom>
              <a:solidFill>
                <a:srgbClr val="CEE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761CC6A-AA07-2284-C091-144C889EF723}"/>
                  </a:ext>
                </a:extLst>
              </p:cNvPr>
              <p:cNvSpPr/>
              <p:nvPr/>
            </p:nvSpPr>
            <p:spPr>
              <a:xfrm>
                <a:off x="5322773" y="2377442"/>
                <a:ext cx="539015" cy="539015"/>
              </a:xfrm>
              <a:prstGeom prst="rect">
                <a:avLst/>
              </a:prstGeom>
              <a:solidFill>
                <a:srgbClr val="FDDB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AD27B3D-0F0B-D7C9-34EA-70FE3629F461}"/>
                  </a:ext>
                </a:extLst>
              </p:cNvPr>
              <p:cNvSpPr/>
              <p:nvPr/>
            </p:nvSpPr>
            <p:spPr>
              <a:xfrm>
                <a:off x="5321172" y="2953360"/>
                <a:ext cx="539015" cy="539015"/>
              </a:xfrm>
              <a:prstGeom prst="rect">
                <a:avLst/>
              </a:prstGeom>
              <a:solidFill>
                <a:srgbClr val="FDDB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F623F0C-EB0A-E851-BE19-8D6FC2C14CA0}"/>
                  </a:ext>
                </a:extLst>
              </p:cNvPr>
              <p:cNvSpPr/>
              <p:nvPr/>
            </p:nvSpPr>
            <p:spPr>
              <a:xfrm>
                <a:off x="5321168" y="3530872"/>
                <a:ext cx="539015" cy="539015"/>
              </a:xfrm>
              <a:prstGeom prst="rect">
                <a:avLst/>
              </a:prstGeom>
              <a:solidFill>
                <a:srgbClr val="FDDB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34E9A78-5DFA-FF9C-E173-A1EAED525CDA}"/>
                  </a:ext>
                </a:extLst>
              </p:cNvPr>
              <p:cNvSpPr/>
              <p:nvPr/>
            </p:nvSpPr>
            <p:spPr>
              <a:xfrm>
                <a:off x="5321170" y="4676278"/>
                <a:ext cx="539015" cy="539015"/>
              </a:xfrm>
              <a:prstGeom prst="rect">
                <a:avLst/>
              </a:prstGeom>
              <a:solidFill>
                <a:srgbClr val="FDDB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F5613A7-5098-9AF5-6F76-D659FDE1BB4F}"/>
                  </a:ext>
                </a:extLst>
              </p:cNvPr>
              <p:cNvSpPr/>
              <p:nvPr/>
            </p:nvSpPr>
            <p:spPr>
              <a:xfrm>
                <a:off x="5321171" y="5244164"/>
                <a:ext cx="539015" cy="539015"/>
              </a:xfrm>
              <a:prstGeom prst="rect">
                <a:avLst/>
              </a:prstGeom>
              <a:solidFill>
                <a:srgbClr val="FDDB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534D7A5-7CF0-681C-6EE6-0C28C0ED5F5C}"/>
                  </a:ext>
                </a:extLst>
              </p:cNvPr>
              <p:cNvSpPr/>
              <p:nvPr/>
            </p:nvSpPr>
            <p:spPr>
              <a:xfrm>
                <a:off x="4570400" y="4685904"/>
                <a:ext cx="539015" cy="539015"/>
              </a:xfrm>
              <a:prstGeom prst="rect">
                <a:avLst/>
              </a:prstGeom>
              <a:solidFill>
                <a:srgbClr val="CEE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F0D9076A-191E-8AA0-83A9-F3841C59AB6C}"/>
                  </a:ext>
                </a:extLst>
              </p:cNvPr>
              <p:cNvGrpSpPr/>
              <p:nvPr/>
            </p:nvGrpSpPr>
            <p:grpSpPr>
              <a:xfrm>
                <a:off x="-236620" y="2471977"/>
                <a:ext cx="12306698" cy="3827147"/>
                <a:chOff x="-246245" y="2448896"/>
                <a:chExt cx="12306698" cy="3827147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83025E6-6E9E-CEE8-DA95-BB859C8493B0}"/>
                    </a:ext>
                  </a:extLst>
                </p:cNvPr>
                <p:cNvSpPr txBox="1"/>
                <p:nvPr/>
              </p:nvSpPr>
              <p:spPr>
                <a:xfrm>
                  <a:off x="-174855" y="2448896"/>
                  <a:ext cx="50051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DM Sans" pitchFamily="2" charset="0"/>
                      <a:ea typeface="+mn-ea"/>
                      <a:cs typeface="Arial" panose="020B0604020202020204" pitchFamily="34" charset="0"/>
                    </a:rPr>
                    <a:t>Conviction for offence involving dishonesty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5B27FD9-A254-BD09-619B-DA23CB1C4670}"/>
                    </a:ext>
                  </a:extLst>
                </p:cNvPr>
                <p:cNvSpPr txBox="1"/>
                <p:nvPr/>
              </p:nvSpPr>
              <p:spPr>
                <a:xfrm>
                  <a:off x="-222979" y="3030349"/>
                  <a:ext cx="50051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DM Sans" pitchFamily="2" charset="0"/>
                      <a:ea typeface="+mn-ea"/>
                      <a:cs typeface="Arial" panose="020B0604020202020204" pitchFamily="34" charset="0"/>
                    </a:rPr>
                    <a:t>Disqualified as a company director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C1279C1-41FA-0714-F0C6-E16F301F69F0}"/>
                    </a:ext>
                  </a:extLst>
                </p:cNvPr>
                <p:cNvSpPr txBox="1"/>
                <p:nvPr/>
              </p:nvSpPr>
              <p:spPr>
                <a:xfrm>
                  <a:off x="-224581" y="3635136"/>
                  <a:ext cx="50051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DM Sans" pitchFamily="2" charset="0"/>
                      <a:ea typeface="+mn-ea"/>
                      <a:cs typeface="Arial" panose="020B0604020202020204" pitchFamily="34" charset="0"/>
                    </a:rPr>
                    <a:t>Undischarged bankruptcy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ABBCAFE-5229-2DF9-CC08-A251F5EACEFA}"/>
                    </a:ext>
                  </a:extLst>
                </p:cNvPr>
                <p:cNvSpPr txBox="1"/>
                <p:nvPr/>
              </p:nvSpPr>
              <p:spPr>
                <a:xfrm>
                  <a:off x="-246245" y="4820882"/>
                  <a:ext cx="50051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DM Sans" pitchFamily="2" charset="0"/>
                      <a:ea typeface="+mn-ea"/>
                      <a:cs typeface="Arial" panose="020B0604020202020204" pitchFamily="34" charset="0"/>
                    </a:rPr>
                    <a:t>Removed as trustee by the Court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A46C3EA-D188-587D-C5D9-0053BD334DAC}"/>
                    </a:ext>
                  </a:extLst>
                </p:cNvPr>
                <p:cNvSpPr txBox="1"/>
                <p:nvPr/>
              </p:nvSpPr>
              <p:spPr>
                <a:xfrm>
                  <a:off x="-238223" y="5396792"/>
                  <a:ext cx="50051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DM Sans" pitchFamily="2" charset="0"/>
                      <a:ea typeface="+mn-ea"/>
                      <a:cs typeface="Arial" panose="020B0604020202020204" pitchFamily="34" charset="0"/>
                    </a:rPr>
                    <a:t>Removed as trustee by Charity Commission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0CC71C1-F67A-13CB-9248-E7F4A3C36362}"/>
                    </a:ext>
                  </a:extLst>
                </p:cNvPr>
                <p:cNvSpPr txBox="1"/>
                <p:nvPr/>
              </p:nvSpPr>
              <p:spPr>
                <a:xfrm>
                  <a:off x="5609933" y="2472094"/>
                  <a:ext cx="50051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DM Sans" pitchFamily="2" charset="0"/>
                      <a:ea typeface="+mn-ea"/>
                      <a:cs typeface="Arial" panose="020B0604020202020204" pitchFamily="34" charset="0"/>
                    </a:rPr>
                    <a:t>Conviction under bribery legislation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11D0601-795A-087E-9840-7D77F47BB429}"/>
                    </a:ext>
                  </a:extLst>
                </p:cNvPr>
                <p:cNvSpPr txBox="1"/>
                <p:nvPr/>
              </p:nvSpPr>
              <p:spPr>
                <a:xfrm>
                  <a:off x="5608330" y="3067253"/>
                  <a:ext cx="56112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DM Sans" pitchFamily="2" charset="0"/>
                      <a:ea typeface="+mn-ea"/>
                      <a:cs typeface="Arial" panose="020B0604020202020204" pitchFamily="34" charset="0"/>
                    </a:rPr>
                    <a:t>Conviction under proceeds of crime legislation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0EBC691-65D5-B894-DF89-9486D766F91A}"/>
                    </a:ext>
                  </a:extLst>
                </p:cNvPr>
                <p:cNvSpPr txBox="1"/>
                <p:nvPr/>
              </p:nvSpPr>
              <p:spPr>
                <a:xfrm>
                  <a:off x="5608333" y="3635145"/>
                  <a:ext cx="56112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DM Sans" pitchFamily="2" charset="0"/>
                      <a:ea typeface="+mn-ea"/>
                      <a:cs typeface="Arial" panose="020B0604020202020204" pitchFamily="34" charset="0"/>
                    </a:rPr>
                    <a:t>Conviction for perverting the course of justice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2D84FD4-7B0B-51BE-C7E6-BEB464FAECC4}"/>
                    </a:ext>
                  </a:extLst>
                </p:cNvPr>
                <p:cNvSpPr txBox="1"/>
                <p:nvPr/>
              </p:nvSpPr>
              <p:spPr>
                <a:xfrm>
                  <a:off x="5608333" y="4183783"/>
                  <a:ext cx="64521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DM Sans" pitchFamily="2" charset="0"/>
                      <a:ea typeface="+mn-ea"/>
                      <a:cs typeface="Arial" panose="020B0604020202020204" pitchFamily="34" charset="0"/>
                    </a:rPr>
                    <a:t>Terrorism or association with proscribed terrorist group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13199A7-F106-FE6E-ED54-0F199A07AD96}"/>
                    </a:ext>
                  </a:extLst>
                </p:cNvPr>
                <p:cNvSpPr txBox="1"/>
                <p:nvPr/>
              </p:nvSpPr>
              <p:spPr>
                <a:xfrm>
                  <a:off x="5608482" y="4624482"/>
                  <a:ext cx="500513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DM Sans" pitchFamily="2" charset="0"/>
                      <a:ea typeface="+mn-ea"/>
                      <a:cs typeface="Arial" panose="020B0604020202020204" pitchFamily="34" charset="0"/>
                    </a:rPr>
                    <a:t>Misconduct or negligence as a public official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39B8D1B9-E9E7-D3B7-A043-6D178934FFE4}"/>
                    </a:ext>
                  </a:extLst>
                </p:cNvPr>
                <p:cNvSpPr txBox="1"/>
                <p:nvPr/>
              </p:nvSpPr>
              <p:spPr>
                <a:xfrm>
                  <a:off x="5617954" y="5906711"/>
                  <a:ext cx="50051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DM Sans" pitchFamily="2" charset="0"/>
                      <a:ea typeface="+mn-ea"/>
                      <a:cs typeface="Arial" panose="020B0604020202020204" pitchFamily="34" charset="0"/>
                    </a:rPr>
                    <a:t>Sexual offences subject to notification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857E957-AFBF-4C13-FC3B-D2CC440E7F5C}"/>
                    </a:ext>
                  </a:extLst>
                </p:cNvPr>
                <p:cNvSpPr txBox="1"/>
                <p:nvPr/>
              </p:nvSpPr>
              <p:spPr>
                <a:xfrm>
                  <a:off x="5606731" y="5356466"/>
                  <a:ext cx="50051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DM Sans" pitchFamily="2" charset="0"/>
                      <a:ea typeface="+mn-ea"/>
                      <a:cs typeface="Arial" panose="020B0604020202020204" pitchFamily="34" charset="0"/>
                    </a:rPr>
                    <a:t>Disobedience with an order of Court</a:t>
                  </a:r>
                </a:p>
              </p:txBody>
            </p:sp>
          </p:grp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26FACDC-89DC-8EBC-5D04-A8DD0B68F342}"/>
              </a:ext>
            </a:extLst>
          </p:cNvPr>
          <p:cNvSpPr txBox="1"/>
          <p:nvPr/>
        </p:nvSpPr>
        <p:spPr>
          <a:xfrm>
            <a:off x="142942" y="4142620"/>
            <a:ext cx="485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Arial" panose="020B0604020202020204" pitchFamily="34" charset="0"/>
              </a:rPr>
              <a:t>Protected trust deed</a:t>
            </a:r>
          </a:p>
        </p:txBody>
      </p:sp>
    </p:spTree>
    <p:extLst>
      <p:ext uri="{BB962C8B-B14F-4D97-AF65-F5344CB8AC3E}">
        <p14:creationId xmlns:p14="http://schemas.microsoft.com/office/powerpoint/2010/main" val="112794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77D4-1FA8-768C-E087-37CC28DF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9986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/>
              </a:rPr>
              <a:t>Extension of automatic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/>
              </a:rPr>
              <a:t>disqualification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80278-BAAC-12D0-4841-51C7C28F5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24539"/>
            <a:ext cx="11210859" cy="4860757"/>
          </a:xfrm>
        </p:spPr>
        <p:txBody>
          <a:bodyPr>
            <a:normAutofit/>
          </a:bodyPr>
          <a:lstStyle/>
          <a:p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Disqualification rules extended to include individuals holding </a:t>
            </a:r>
            <a:r>
              <a:rPr lang="en-GB" sz="2000" b="1">
                <a:solidFill>
                  <a:srgbClr val="EC008C"/>
                </a:solidFill>
                <a:latin typeface="DM Sans" pitchFamily="2" charset="0"/>
              </a:rPr>
              <a:t>office or employment </a:t>
            </a:r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with senior management functions or those who </a:t>
            </a:r>
            <a:r>
              <a:rPr lang="en-GB" sz="2000" b="1">
                <a:solidFill>
                  <a:srgbClr val="EC008C"/>
                </a:solidFill>
                <a:latin typeface="DM Sans" pitchFamily="2" charset="0"/>
              </a:rPr>
              <a:t>volunteer</a:t>
            </a:r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 with senior management functions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An example of </a:t>
            </a:r>
            <a:r>
              <a:rPr lang="en-GB" sz="2000" b="1" dirty="0">
                <a:solidFill>
                  <a:srgbClr val="EC008C"/>
                </a:solidFill>
                <a:latin typeface="DM Sans" pitchFamily="2" charset="0"/>
              </a:rPr>
              <a:t>senior management function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: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  <a:p>
            <a:pPr marL="0" indent="0">
              <a:buNone/>
            </a:pP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</a:b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</a:b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</a:b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  <a:p>
            <a:pPr marL="0" indent="0">
              <a:buNone/>
            </a:pP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</a:b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</a:b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OSCR discretion to </a:t>
            </a:r>
            <a:r>
              <a:rPr lang="en-GB" sz="2000" b="1" dirty="0">
                <a:solidFill>
                  <a:srgbClr val="EC008C"/>
                </a:solidFill>
                <a:latin typeface="DM Sans" pitchFamily="2" charset="0"/>
              </a:rPr>
              <a:t>waive disqualification</a:t>
            </a:r>
            <a:r>
              <a:rPr lang="en-GB" sz="2000" b="1" dirty="0">
                <a:solidFill>
                  <a:srgbClr val="94C043"/>
                </a:solidFill>
                <a:latin typeface="DM Sans" pitchFamily="2" charset="0"/>
              </a:rPr>
              <a:t>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in exceptional circumstances</a:t>
            </a:r>
          </a:p>
        </p:txBody>
      </p:sp>
      <p:pic>
        <p:nvPicPr>
          <p:cNvPr id="15" name="Picture 14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C6AC1757-2660-7A38-A12A-71FC8ED06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2966" y="5927036"/>
            <a:ext cx="229109" cy="1675041"/>
          </a:xfrm>
          <a:prstGeom prst="rect">
            <a:avLst/>
          </a:prstGeom>
        </p:spPr>
      </p:pic>
      <p:pic>
        <p:nvPicPr>
          <p:cNvPr id="16" name="Picture 15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F3D5C3BE-1F1E-5574-3C62-350BEEC5B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98007" y="5927037"/>
            <a:ext cx="229109" cy="1675041"/>
          </a:xfrm>
          <a:prstGeom prst="rect">
            <a:avLst/>
          </a:prstGeom>
        </p:spPr>
      </p:pic>
      <p:pic>
        <p:nvPicPr>
          <p:cNvPr id="17" name="Picture 16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6DC9FBB9-90C2-4273-4374-9BF517289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73048" y="5925809"/>
            <a:ext cx="229109" cy="1675041"/>
          </a:xfrm>
          <a:prstGeom prst="rect">
            <a:avLst/>
          </a:prstGeom>
        </p:spPr>
      </p:pic>
      <p:pic>
        <p:nvPicPr>
          <p:cNvPr id="18" name="Picture 17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28E36F4B-A800-6695-5E1D-7E5FB0032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48089" y="5925810"/>
            <a:ext cx="229109" cy="1675041"/>
          </a:xfrm>
          <a:prstGeom prst="rect">
            <a:avLst/>
          </a:prstGeom>
        </p:spPr>
      </p:pic>
      <p:pic>
        <p:nvPicPr>
          <p:cNvPr id="19" name="Picture 18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A97326B3-3FF4-ECE5-A5B4-0833EF03B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23130" y="5925809"/>
            <a:ext cx="229109" cy="1675041"/>
          </a:xfrm>
          <a:prstGeom prst="rect">
            <a:avLst/>
          </a:prstGeom>
        </p:spPr>
      </p:pic>
      <p:pic>
        <p:nvPicPr>
          <p:cNvPr id="20" name="Picture 19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2C8DD256-F5A6-AAF1-6B63-DE704172C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98171" y="5925810"/>
            <a:ext cx="229109" cy="1675041"/>
          </a:xfrm>
          <a:prstGeom prst="rect">
            <a:avLst/>
          </a:prstGeom>
        </p:spPr>
      </p:pic>
      <p:pic>
        <p:nvPicPr>
          <p:cNvPr id="21" name="Picture 20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1A719430-2213-7E1F-C7A3-D771E10C4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73212" y="5924582"/>
            <a:ext cx="229109" cy="1675041"/>
          </a:xfrm>
          <a:prstGeom prst="rect">
            <a:avLst/>
          </a:prstGeom>
        </p:spPr>
      </p:pic>
      <p:pic>
        <p:nvPicPr>
          <p:cNvPr id="22" name="Picture 21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88F3F955-80A8-7D75-FB19-C9E917A97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" t="72137"/>
          <a:stretch/>
        </p:blipFill>
        <p:spPr>
          <a:xfrm rot="5400000">
            <a:off x="11843475" y="6528132"/>
            <a:ext cx="230336" cy="466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687988-EF5E-22D3-1FC0-6D25F9249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9174" y="6112446"/>
            <a:ext cx="819884" cy="424442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A7028A7-695F-D13E-0CDE-B9B15E3D48E0}"/>
              </a:ext>
            </a:extLst>
          </p:cNvPr>
          <p:cNvGrpSpPr/>
          <p:nvPr/>
        </p:nvGrpSpPr>
        <p:grpSpPr>
          <a:xfrm>
            <a:off x="966408" y="2770225"/>
            <a:ext cx="9068017" cy="2973136"/>
            <a:chOff x="966408" y="2770225"/>
            <a:chExt cx="9068017" cy="297313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634C57-E4F1-2A45-777B-6B622463A691}"/>
                </a:ext>
              </a:extLst>
            </p:cNvPr>
            <p:cNvSpPr txBox="1"/>
            <p:nvPr/>
          </p:nvSpPr>
          <p:spPr>
            <a:xfrm>
              <a:off x="1900401" y="2770225"/>
              <a:ext cx="2125391" cy="1015663"/>
            </a:xfrm>
            <a:prstGeom prst="rect">
              <a:avLst/>
            </a:prstGeom>
            <a:solidFill>
              <a:srgbClr val="DE007E"/>
            </a:solidFill>
            <a:ln w="76200">
              <a:solidFill>
                <a:srgbClr val="DE007E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M Sans" pitchFamily="2" charset="0"/>
                  <a:ea typeface="+mn-ea"/>
                  <a:cs typeface="+mn-cs"/>
                </a:rPr>
                <a:t>Relating to management of a charity</a:t>
              </a: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3E69D5-CA67-F1BF-D4A6-2DD746D1D758}"/>
                </a:ext>
              </a:extLst>
            </p:cNvPr>
            <p:cNvSpPr txBox="1"/>
            <p:nvPr/>
          </p:nvSpPr>
          <p:spPr>
            <a:xfrm>
              <a:off x="4859792" y="2770225"/>
              <a:ext cx="2134365" cy="1015663"/>
            </a:xfrm>
            <a:prstGeom prst="rect">
              <a:avLst/>
            </a:prstGeom>
            <a:solidFill>
              <a:srgbClr val="66BCAE"/>
            </a:solidFill>
            <a:ln w="76200">
              <a:solidFill>
                <a:srgbClr val="66BCAE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M Sans" pitchFamily="2" charset="0"/>
                  <a:ea typeface="+mn-ea"/>
                  <a:cs typeface="+mn-cs"/>
                </a:rPr>
                <a:t>Accountable only to the charity trustees</a:t>
              </a: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A9108E-4D20-D7D1-7DAA-3D085854E83B}"/>
                </a:ext>
              </a:extLst>
            </p:cNvPr>
            <p:cNvSpPr txBox="1"/>
            <p:nvPr/>
          </p:nvSpPr>
          <p:spPr>
            <a:xfrm>
              <a:off x="1900401" y="4426755"/>
              <a:ext cx="2148296" cy="1015663"/>
            </a:xfrm>
            <a:prstGeom prst="rect">
              <a:avLst/>
            </a:prstGeom>
            <a:solidFill>
              <a:srgbClr val="FBB033"/>
            </a:solidFill>
            <a:ln w="76200">
              <a:solidFill>
                <a:srgbClr val="FBB033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M Sans" pitchFamily="2" charset="0"/>
                  <a:ea typeface="+mn-ea"/>
                  <a:cs typeface="+mn-cs"/>
                </a:rPr>
                <a:t>Involving control over money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CBDC05B-ED8D-3A7A-EA40-8C75FFA40916}"/>
                </a:ext>
              </a:extLst>
            </p:cNvPr>
            <p:cNvSpPr txBox="1"/>
            <p:nvPr/>
          </p:nvSpPr>
          <p:spPr>
            <a:xfrm>
              <a:off x="4883271" y="4417798"/>
              <a:ext cx="2347102" cy="1325563"/>
            </a:xfrm>
            <a:prstGeom prst="rect">
              <a:avLst/>
            </a:prstGeom>
            <a:solidFill>
              <a:srgbClr val="00B5CC"/>
            </a:solidFill>
            <a:ln w="76200">
              <a:solidFill>
                <a:srgbClr val="00B5CC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M Sans" pitchFamily="2" charset="0"/>
                  <a:ea typeface="+mn-ea"/>
                  <a:cs typeface="+mn-cs"/>
                </a:rPr>
                <a:t>Accountable only to a senior management function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5C73478-0757-7C6F-6DE9-4C8BC773A3B0}"/>
                </a:ext>
              </a:extLst>
            </p:cNvPr>
            <p:cNvSpPr txBox="1"/>
            <p:nvPr/>
          </p:nvSpPr>
          <p:spPr>
            <a:xfrm>
              <a:off x="7885665" y="4423460"/>
              <a:ext cx="2148760" cy="1015663"/>
            </a:xfrm>
            <a:prstGeom prst="rect">
              <a:avLst/>
            </a:prstGeom>
            <a:solidFill>
              <a:srgbClr val="731472"/>
            </a:solidFill>
            <a:ln w="76200">
              <a:solidFill>
                <a:srgbClr val="73147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M Sans" pitchFamily="2" charset="0"/>
                  <a:ea typeface="+mn-ea"/>
                  <a:cs typeface="+mn-cs"/>
                </a:rPr>
                <a:t>Accountable only to the charity trustees</a:t>
              </a: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6722F1-7C97-31F0-73B0-646FC4A353DB}"/>
                </a:ext>
              </a:extLst>
            </p:cNvPr>
            <p:cNvSpPr txBox="1"/>
            <p:nvPr/>
          </p:nvSpPr>
          <p:spPr>
            <a:xfrm>
              <a:off x="966408" y="3088884"/>
              <a:ext cx="90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94C043"/>
                  </a:solidFill>
                  <a:effectLst/>
                  <a:uLnTx/>
                  <a:uFillTx/>
                  <a:latin typeface="DM Sans" pitchFamily="2" charset="0"/>
                  <a:ea typeface="+mn-ea"/>
                  <a:cs typeface="+mn-cs"/>
                </a:rPr>
                <a:t>Either</a:t>
              </a:r>
              <a:endParaRPr kumimoji="0" lang="en-GB" sz="1800" b="1" i="1" u="none" strike="noStrike" kern="1200" cap="none" spc="0" normalizeH="0" baseline="0" noProof="0">
                <a:ln>
                  <a:noFill/>
                </a:ln>
                <a:solidFill>
                  <a:srgbClr val="94C043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95FD0D9-1329-052A-B561-12026F3DA087}"/>
                </a:ext>
              </a:extLst>
            </p:cNvPr>
            <p:cNvSpPr txBox="1"/>
            <p:nvPr/>
          </p:nvSpPr>
          <p:spPr>
            <a:xfrm>
              <a:off x="4146049" y="3088884"/>
              <a:ext cx="90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94C043"/>
                  </a:solidFill>
                  <a:effectLst/>
                  <a:uLnTx/>
                  <a:uFillTx/>
                  <a:latin typeface="DM Sans" pitchFamily="2" charset="0"/>
                  <a:ea typeface="+mn-ea"/>
                  <a:cs typeface="+mn-cs"/>
                </a:rPr>
                <a:t>and</a:t>
              </a:r>
              <a:endParaRPr kumimoji="0" lang="en-GB" sz="1800" b="1" i="1" u="none" strike="noStrike" kern="1200" cap="none" spc="0" normalizeH="0" baseline="0" noProof="0">
                <a:ln>
                  <a:noFill/>
                </a:ln>
                <a:solidFill>
                  <a:srgbClr val="94C043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0073A7-D5E0-6E12-6677-B002D2167679}"/>
                </a:ext>
              </a:extLst>
            </p:cNvPr>
            <p:cNvSpPr txBox="1"/>
            <p:nvPr/>
          </p:nvSpPr>
          <p:spPr>
            <a:xfrm>
              <a:off x="1220641" y="4749920"/>
              <a:ext cx="90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94C043"/>
                  </a:solidFill>
                  <a:effectLst/>
                  <a:uLnTx/>
                  <a:uFillTx/>
                  <a:latin typeface="DM Sans" pitchFamily="2" charset="0"/>
                  <a:ea typeface="+mn-ea"/>
                  <a:cs typeface="+mn-cs"/>
                </a:rPr>
                <a:t>Or</a:t>
              </a:r>
              <a:endParaRPr kumimoji="0" lang="en-GB" sz="1800" b="1" i="1" u="none" strike="noStrike" kern="1200" cap="none" spc="0" normalizeH="0" baseline="0" noProof="0">
                <a:ln>
                  <a:noFill/>
                </a:ln>
                <a:solidFill>
                  <a:srgbClr val="94C043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0C0116D-B927-E411-5E5E-248429AE06AA}"/>
                </a:ext>
              </a:extLst>
            </p:cNvPr>
            <p:cNvSpPr txBox="1"/>
            <p:nvPr/>
          </p:nvSpPr>
          <p:spPr>
            <a:xfrm>
              <a:off x="4169840" y="4740963"/>
              <a:ext cx="90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94C043"/>
                  </a:solidFill>
                  <a:effectLst/>
                  <a:uLnTx/>
                  <a:uFillTx/>
                  <a:latin typeface="DM Sans" pitchFamily="2" charset="0"/>
                  <a:ea typeface="+mn-ea"/>
                  <a:cs typeface="+mn-cs"/>
                </a:rPr>
                <a:t>and</a:t>
              </a:r>
              <a:endParaRPr kumimoji="0" lang="en-GB" sz="1800" b="1" i="1" u="none" strike="noStrike" kern="1200" cap="none" spc="0" normalizeH="0" baseline="0" noProof="0">
                <a:ln>
                  <a:noFill/>
                </a:ln>
                <a:solidFill>
                  <a:srgbClr val="94C043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49BAE0E-3B31-F871-2C01-B31BF208DA3D}"/>
                </a:ext>
              </a:extLst>
            </p:cNvPr>
            <p:cNvSpPr txBox="1"/>
            <p:nvPr/>
          </p:nvSpPr>
          <p:spPr>
            <a:xfrm>
              <a:off x="7230373" y="4754496"/>
              <a:ext cx="90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94C043"/>
                  </a:solidFill>
                  <a:effectLst/>
                  <a:uLnTx/>
                  <a:uFillTx/>
                  <a:latin typeface="DM Sans" pitchFamily="2" charset="0"/>
                  <a:ea typeface="+mn-ea"/>
                  <a:cs typeface="+mn-cs"/>
                </a:rPr>
                <a:t>or</a:t>
              </a:r>
              <a:endParaRPr kumimoji="0" lang="en-GB" sz="1800" b="1" i="1" u="none" strike="noStrike" kern="1200" cap="none" spc="0" normalizeH="0" baseline="0" noProof="0">
                <a:ln>
                  <a:noFill/>
                </a:ln>
                <a:solidFill>
                  <a:srgbClr val="94C043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12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6B2E-621E-9C38-5D02-4841B801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/>
              </a:rPr>
              <a:t>Implementation: timing</a:t>
            </a:r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Barlow Condensed 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C22E0-1C0E-6E49-03A5-B3DDF9195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520" y="1347107"/>
            <a:ext cx="10006413" cy="5189781"/>
          </a:xfrm>
        </p:spPr>
        <p:txBody>
          <a:bodyPr>
            <a:normAutofit fontScale="62500" lnSpcReduction="20000"/>
          </a:bodyPr>
          <a:lstStyle/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  <a:p>
            <a:pPr marL="0" indent="0">
              <a:buNone/>
            </a:pPr>
            <a:r>
              <a:rPr lang="en-GB" sz="3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M Sans" pitchFamily="2" charset="0"/>
                <a:ea typeface="Aptos" panose="020B0004020202020204" pitchFamily="34" charset="0"/>
              </a:rPr>
              <a:t>The 2023 Act is expected to be commenced in three phases. Phase one changes came into force on 1 April 2024. These changes are summarised on the OSCR website.</a:t>
            </a:r>
          </a:p>
          <a:p>
            <a:pPr marL="0" indent="0">
              <a:buNone/>
            </a:pPr>
            <a:endParaRPr lang="en-GB" sz="3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M Sans" pitchFamily="2" charset="0"/>
              <a:ea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3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M Sans" pitchFamily="2" charset="0"/>
                <a:ea typeface="Aptos" panose="020B0004020202020204" pitchFamily="34" charset="0"/>
              </a:rPr>
              <a:t>The remaining parts of the 2023 Act are planned to come into force as follows: </a:t>
            </a:r>
          </a:p>
          <a:p>
            <a:pPr marL="0" indent="0">
              <a:buNone/>
            </a:pPr>
            <a:endParaRPr lang="en-GB" sz="3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M Sans" pitchFamily="2" charset="0"/>
              <a:ea typeface="Aptos" panose="020B00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3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Summer 2025</a:t>
            </a:r>
            <a:r>
              <a:rPr lang="en-GB" sz="3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: the new </a:t>
            </a:r>
            <a:r>
              <a:rPr lang="en-GB" sz="3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record of charity mergers </a:t>
            </a:r>
            <a:r>
              <a:rPr lang="en-GB" sz="3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and </a:t>
            </a:r>
            <a:r>
              <a:rPr lang="en-GB" sz="3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updates to the trustee disqualification criteria</a:t>
            </a:r>
            <a:r>
              <a:rPr lang="en-GB" sz="3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. Provision of </a:t>
            </a:r>
            <a:r>
              <a:rPr lang="en-GB" sz="3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trustee details </a:t>
            </a:r>
            <a:r>
              <a:rPr lang="en-GB" sz="3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to populate OSCR </a:t>
            </a:r>
            <a:r>
              <a:rPr lang="en-GB" sz="3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internal database. </a:t>
            </a:r>
            <a:endParaRPr lang="en-GB" sz="3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M Sans" pitchFamily="2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sz="3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M Sans" pitchFamily="2" charset="0"/>
              <a:ea typeface="Aptos" panose="020B00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3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End of 2025</a:t>
            </a:r>
            <a:r>
              <a:rPr lang="en-GB" sz="3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: inclusion of the </a:t>
            </a:r>
            <a:r>
              <a:rPr lang="en-GB" sz="3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names of charity trustees </a:t>
            </a:r>
            <a:r>
              <a:rPr lang="en-GB" sz="3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and </a:t>
            </a:r>
            <a:r>
              <a:rPr lang="en-GB" sz="3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publication of all charity accounts</a:t>
            </a:r>
            <a:r>
              <a:rPr lang="en-GB" sz="3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 on the Scottish Charity Register. </a:t>
            </a:r>
            <a:endParaRPr lang="en-GB" sz="3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M Sans" pitchFamily="2" charset="0"/>
              <a:ea typeface="Aptos" panose="020B00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 </a:t>
            </a:r>
          </a:p>
        </p:txBody>
      </p:sp>
      <p:pic>
        <p:nvPicPr>
          <p:cNvPr id="4" name="Picture 3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010E8503-5E71-F5DE-D3D8-6224D5E0D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2966" y="5927036"/>
            <a:ext cx="229109" cy="1675041"/>
          </a:xfrm>
          <a:prstGeom prst="rect">
            <a:avLst/>
          </a:prstGeom>
        </p:spPr>
      </p:pic>
      <p:pic>
        <p:nvPicPr>
          <p:cNvPr id="5" name="Picture 4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1722E610-9A2E-B672-0031-12361775D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98007" y="5927037"/>
            <a:ext cx="229109" cy="1675041"/>
          </a:xfrm>
          <a:prstGeom prst="rect">
            <a:avLst/>
          </a:prstGeom>
        </p:spPr>
      </p:pic>
      <p:pic>
        <p:nvPicPr>
          <p:cNvPr id="6" name="Picture 5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D00FD75D-978D-5D11-A009-6187DDA414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73048" y="5925809"/>
            <a:ext cx="229109" cy="1675041"/>
          </a:xfrm>
          <a:prstGeom prst="rect">
            <a:avLst/>
          </a:prstGeom>
        </p:spPr>
      </p:pic>
      <p:pic>
        <p:nvPicPr>
          <p:cNvPr id="7" name="Picture 6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56E5680F-1567-FA3C-7A66-55CA30070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48089" y="5925810"/>
            <a:ext cx="229109" cy="1675041"/>
          </a:xfrm>
          <a:prstGeom prst="rect">
            <a:avLst/>
          </a:prstGeom>
        </p:spPr>
      </p:pic>
      <p:pic>
        <p:nvPicPr>
          <p:cNvPr id="8" name="Picture 7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61C448B1-F15B-98EB-9EC0-0AE7848E8D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23130" y="5925809"/>
            <a:ext cx="229109" cy="1675041"/>
          </a:xfrm>
          <a:prstGeom prst="rect">
            <a:avLst/>
          </a:prstGeom>
        </p:spPr>
      </p:pic>
      <p:pic>
        <p:nvPicPr>
          <p:cNvPr id="9" name="Picture 8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2DFD563E-6C13-B317-3B0F-0BFE118BB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98171" y="5925810"/>
            <a:ext cx="229109" cy="1675041"/>
          </a:xfrm>
          <a:prstGeom prst="rect">
            <a:avLst/>
          </a:prstGeom>
        </p:spPr>
      </p:pic>
      <p:pic>
        <p:nvPicPr>
          <p:cNvPr id="10" name="Picture 9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1C30A5ED-479A-8473-9BBB-46D672A4A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73212" y="5924582"/>
            <a:ext cx="229109" cy="1675041"/>
          </a:xfrm>
          <a:prstGeom prst="rect">
            <a:avLst/>
          </a:prstGeom>
        </p:spPr>
      </p:pic>
      <p:pic>
        <p:nvPicPr>
          <p:cNvPr id="11" name="Picture 10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64181B52-2603-F296-7DDC-F2C5F494D1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" t="72137"/>
          <a:stretch/>
        </p:blipFill>
        <p:spPr>
          <a:xfrm rot="5400000">
            <a:off x="11843475" y="6528132"/>
            <a:ext cx="230336" cy="466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B052D3-3634-007F-9BC0-4265A134F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9174" y="6112446"/>
            <a:ext cx="819884" cy="42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6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77D4-1FA8-768C-E087-37CC28DF7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/>
              </a:rPr>
              <a:t>What can charities do to prepare?</a:t>
            </a:r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Barlow Condensed 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80278-BAAC-12D0-4841-51C7C28F5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24539"/>
            <a:ext cx="11210859" cy="486075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pic>
        <p:nvPicPr>
          <p:cNvPr id="15" name="Picture 14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C6AC1757-2660-7A38-A12A-71FC8ED06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2966" y="5927036"/>
            <a:ext cx="229109" cy="1675041"/>
          </a:xfrm>
          <a:prstGeom prst="rect">
            <a:avLst/>
          </a:prstGeom>
        </p:spPr>
      </p:pic>
      <p:pic>
        <p:nvPicPr>
          <p:cNvPr id="16" name="Picture 15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F3D5C3BE-1F1E-5574-3C62-350BEEC5B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98007" y="5927037"/>
            <a:ext cx="229109" cy="1675041"/>
          </a:xfrm>
          <a:prstGeom prst="rect">
            <a:avLst/>
          </a:prstGeom>
        </p:spPr>
      </p:pic>
      <p:pic>
        <p:nvPicPr>
          <p:cNvPr id="17" name="Picture 16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6DC9FBB9-90C2-4273-4374-9BF517289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73048" y="5925809"/>
            <a:ext cx="229109" cy="1675041"/>
          </a:xfrm>
          <a:prstGeom prst="rect">
            <a:avLst/>
          </a:prstGeom>
        </p:spPr>
      </p:pic>
      <p:pic>
        <p:nvPicPr>
          <p:cNvPr id="18" name="Picture 17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28E36F4B-A800-6695-5E1D-7E5FB0032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48089" y="5925810"/>
            <a:ext cx="229109" cy="1675041"/>
          </a:xfrm>
          <a:prstGeom prst="rect">
            <a:avLst/>
          </a:prstGeom>
        </p:spPr>
      </p:pic>
      <p:pic>
        <p:nvPicPr>
          <p:cNvPr id="19" name="Picture 18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A97326B3-3FF4-ECE5-A5B4-0833EF03B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23130" y="5925809"/>
            <a:ext cx="229109" cy="1675041"/>
          </a:xfrm>
          <a:prstGeom prst="rect">
            <a:avLst/>
          </a:prstGeom>
        </p:spPr>
      </p:pic>
      <p:pic>
        <p:nvPicPr>
          <p:cNvPr id="20" name="Picture 19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2C8DD256-F5A6-AAF1-6B63-DE704172C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98171" y="5925810"/>
            <a:ext cx="229109" cy="1675041"/>
          </a:xfrm>
          <a:prstGeom prst="rect">
            <a:avLst/>
          </a:prstGeom>
        </p:spPr>
      </p:pic>
      <p:pic>
        <p:nvPicPr>
          <p:cNvPr id="21" name="Picture 20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1A719430-2213-7E1F-C7A3-D771E10C4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73212" y="5924582"/>
            <a:ext cx="229109" cy="1675041"/>
          </a:xfrm>
          <a:prstGeom prst="rect">
            <a:avLst/>
          </a:prstGeom>
        </p:spPr>
      </p:pic>
      <p:pic>
        <p:nvPicPr>
          <p:cNvPr id="22" name="Picture 21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88F3F955-80A8-7D75-FB19-C9E917A97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" t="72137"/>
          <a:stretch/>
        </p:blipFill>
        <p:spPr>
          <a:xfrm rot="5400000">
            <a:off x="11843475" y="6528132"/>
            <a:ext cx="230336" cy="466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687988-EF5E-22D3-1FC0-6D25F9249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9174" y="6112446"/>
            <a:ext cx="819884" cy="4244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B7A204-2EF4-9E55-FB93-5085F1BE4B6C}"/>
              </a:ext>
            </a:extLst>
          </p:cNvPr>
          <p:cNvSpPr txBox="1">
            <a:spLocks/>
          </p:cNvSpPr>
          <p:nvPr/>
        </p:nvSpPr>
        <p:spPr>
          <a:xfrm>
            <a:off x="1523372" y="1679248"/>
            <a:ext cx="43297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Ensure that you know who all your trustees are and collect up to date information on them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</a:b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Ensure that your annual accounts are prepared to a style and standard that you would be content to be published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</a:b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Identify early any charity trustees or people who might be affected by the new disqualification rules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AB3FDD-1BE3-5053-D6A6-74502D2E0671}"/>
              </a:ext>
            </a:extLst>
          </p:cNvPr>
          <p:cNvSpPr txBox="1">
            <a:spLocks/>
          </p:cNvSpPr>
          <p:nvPr/>
        </p:nvSpPr>
        <p:spPr>
          <a:xfrm>
            <a:off x="7024097" y="1679248"/>
            <a:ext cx="43297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Update your charity governance materials (</a:t>
            </a:r>
            <a:r>
              <a:rPr kumimoji="0" lang="en-GB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eg.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 induction packs, trustee declarations, due diligence on trustee and senior management function appointments)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Keep a watch for new OSCR guidance and news updates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</p:txBody>
      </p:sp>
      <p:pic>
        <p:nvPicPr>
          <p:cNvPr id="10" name="Graphic 9" descr="Badge Tick with solid fill">
            <a:extLst>
              <a:ext uri="{FF2B5EF4-FFF2-40B4-BE49-F238E27FC236}">
                <a16:creationId xmlns:a16="http://schemas.microsoft.com/office/drawing/2014/main" id="{908F9819-17C8-7B44-AA89-A78088C53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972" y="1669465"/>
            <a:ext cx="914400" cy="914400"/>
          </a:xfrm>
          <a:prstGeom prst="rect">
            <a:avLst/>
          </a:prstGeom>
        </p:spPr>
      </p:pic>
      <p:pic>
        <p:nvPicPr>
          <p:cNvPr id="11" name="Graphic 10" descr="Badge Tick with solid fill">
            <a:extLst>
              <a:ext uri="{FF2B5EF4-FFF2-40B4-BE49-F238E27FC236}">
                <a16:creationId xmlns:a16="http://schemas.microsoft.com/office/drawing/2014/main" id="{F7572ED1-FD56-525B-7890-AB0445B4F0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8972" y="3101557"/>
            <a:ext cx="914400" cy="914400"/>
          </a:xfrm>
          <a:prstGeom prst="rect">
            <a:avLst/>
          </a:prstGeom>
        </p:spPr>
      </p:pic>
      <p:pic>
        <p:nvPicPr>
          <p:cNvPr id="12" name="Graphic 11" descr="Badge Tick with solid fill">
            <a:extLst>
              <a:ext uri="{FF2B5EF4-FFF2-40B4-BE49-F238E27FC236}">
                <a16:creationId xmlns:a16="http://schemas.microsoft.com/office/drawing/2014/main" id="{8EDFB566-11E1-9B5E-67EC-6436BCB90E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8972" y="4817629"/>
            <a:ext cx="914400" cy="914400"/>
          </a:xfrm>
          <a:prstGeom prst="rect">
            <a:avLst/>
          </a:prstGeom>
        </p:spPr>
      </p:pic>
      <p:pic>
        <p:nvPicPr>
          <p:cNvPr id="13" name="Graphic 12" descr="Badge Tick with solid fill">
            <a:extLst>
              <a:ext uri="{FF2B5EF4-FFF2-40B4-BE49-F238E27FC236}">
                <a16:creationId xmlns:a16="http://schemas.microsoft.com/office/drawing/2014/main" id="{3E263B57-6F83-F70E-15EA-21A53492BD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36486" y="1669465"/>
            <a:ext cx="914400" cy="914400"/>
          </a:xfrm>
          <a:prstGeom prst="rect">
            <a:avLst/>
          </a:prstGeom>
        </p:spPr>
      </p:pic>
      <p:pic>
        <p:nvPicPr>
          <p:cNvPr id="14" name="Graphic 13" descr="Badge Tick with solid fill">
            <a:extLst>
              <a:ext uri="{FF2B5EF4-FFF2-40B4-BE49-F238E27FC236}">
                <a16:creationId xmlns:a16="http://schemas.microsoft.com/office/drawing/2014/main" id="{C9C3E11A-9827-7927-CDBE-5C897C2D8E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36486" y="35201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7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 with papers and a cup of coffee&#10;&#10;Description automatically generated with low confidence">
            <a:extLst>
              <a:ext uri="{FF2B5EF4-FFF2-40B4-BE49-F238E27FC236}">
                <a16:creationId xmlns:a16="http://schemas.microsoft.com/office/drawing/2014/main" id="{9EF8F8C6-8150-C9C3-10C0-CE88BD287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81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5CEF72-9457-3F18-E04D-011290E7E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9175" y="6112244"/>
            <a:ext cx="819882" cy="42464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6054658-B9AF-3FBA-1EE5-163CC4149E05}"/>
              </a:ext>
            </a:extLst>
          </p:cNvPr>
          <p:cNvSpPr/>
          <p:nvPr/>
        </p:nvSpPr>
        <p:spPr>
          <a:xfrm>
            <a:off x="3164678" y="590672"/>
            <a:ext cx="5862644" cy="1095375"/>
          </a:xfrm>
          <a:prstGeom prst="rect">
            <a:avLst/>
          </a:prstGeom>
          <a:solidFill>
            <a:srgbClr val="A1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E874F4-FDA5-23A8-4591-BDFC670F7CBB}"/>
              </a:ext>
            </a:extLst>
          </p:cNvPr>
          <p:cNvSpPr txBox="1"/>
          <p:nvPr/>
        </p:nvSpPr>
        <p:spPr>
          <a:xfrm>
            <a:off x="3202712" y="638595"/>
            <a:ext cx="5786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 Medium" panose="00000606000000000000" pitchFamily="2" charset="0"/>
                <a:ea typeface="+mn-ea"/>
                <a:cs typeface="+mn-cs"/>
              </a:rPr>
              <a:t>Keep up to date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A7D874-0CF1-BE4A-12AE-A6326E243319}"/>
              </a:ext>
            </a:extLst>
          </p:cNvPr>
          <p:cNvSpPr/>
          <p:nvPr/>
        </p:nvSpPr>
        <p:spPr>
          <a:xfrm>
            <a:off x="3424753" y="1908820"/>
            <a:ext cx="5369722" cy="568961"/>
          </a:xfrm>
          <a:prstGeom prst="rect">
            <a:avLst/>
          </a:prstGeom>
          <a:solidFill>
            <a:srgbClr val="731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511AC9BF-92B3-8A70-5CC0-47ABD4CD07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2966" y="5927036"/>
            <a:ext cx="229109" cy="1675041"/>
          </a:xfrm>
          <a:prstGeom prst="rect">
            <a:avLst/>
          </a:prstGeom>
        </p:spPr>
      </p:pic>
      <p:pic>
        <p:nvPicPr>
          <p:cNvPr id="32" name="Picture 31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D9D24AD4-3363-550A-EE57-504C78E51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98007" y="5927037"/>
            <a:ext cx="229109" cy="1675041"/>
          </a:xfrm>
          <a:prstGeom prst="rect">
            <a:avLst/>
          </a:prstGeom>
        </p:spPr>
      </p:pic>
      <p:pic>
        <p:nvPicPr>
          <p:cNvPr id="33" name="Picture 32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DA8DB314-5C7D-E5CD-14BB-DAA661BB8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73048" y="5925809"/>
            <a:ext cx="229109" cy="1675041"/>
          </a:xfrm>
          <a:prstGeom prst="rect">
            <a:avLst/>
          </a:prstGeom>
        </p:spPr>
      </p:pic>
      <p:pic>
        <p:nvPicPr>
          <p:cNvPr id="34" name="Picture 33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39B32576-1449-06C1-D619-D64FFAB33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48089" y="5925810"/>
            <a:ext cx="229109" cy="1675041"/>
          </a:xfrm>
          <a:prstGeom prst="rect">
            <a:avLst/>
          </a:prstGeom>
        </p:spPr>
      </p:pic>
      <p:pic>
        <p:nvPicPr>
          <p:cNvPr id="35" name="Picture 34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AF7F8F3D-725A-8174-F052-AB7EA2D72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23130" y="5925809"/>
            <a:ext cx="229109" cy="1675041"/>
          </a:xfrm>
          <a:prstGeom prst="rect">
            <a:avLst/>
          </a:prstGeom>
        </p:spPr>
      </p:pic>
      <p:pic>
        <p:nvPicPr>
          <p:cNvPr id="36" name="Picture 35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EDDE02DE-D547-9BA0-4D20-DEC38A65B9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98171" y="5925810"/>
            <a:ext cx="229109" cy="1675041"/>
          </a:xfrm>
          <a:prstGeom prst="rect">
            <a:avLst/>
          </a:prstGeom>
        </p:spPr>
      </p:pic>
      <p:pic>
        <p:nvPicPr>
          <p:cNvPr id="37" name="Picture 36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8C97703A-7276-AA07-8407-6308C33335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73212" y="5924582"/>
            <a:ext cx="229109" cy="1675041"/>
          </a:xfrm>
          <a:prstGeom prst="rect">
            <a:avLst/>
          </a:prstGeom>
        </p:spPr>
      </p:pic>
      <p:pic>
        <p:nvPicPr>
          <p:cNvPr id="38" name="Picture 37" descr="A picture containing colorfulness, lilac, screenshot, purple&#10;&#10;Description automatically generated">
            <a:extLst>
              <a:ext uri="{FF2B5EF4-FFF2-40B4-BE49-F238E27FC236}">
                <a16:creationId xmlns:a16="http://schemas.microsoft.com/office/drawing/2014/main" id="{7E564188-68B2-6A74-CBEF-85A35E3188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" t="72137"/>
          <a:stretch/>
        </p:blipFill>
        <p:spPr>
          <a:xfrm rot="5400000">
            <a:off x="11843475" y="6528132"/>
            <a:ext cx="230336" cy="4667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B633F0-4829-03EE-5F38-2078E1113923}"/>
              </a:ext>
            </a:extLst>
          </p:cNvPr>
          <p:cNvSpPr/>
          <p:nvPr/>
        </p:nvSpPr>
        <p:spPr>
          <a:xfrm>
            <a:off x="3424753" y="2682302"/>
            <a:ext cx="5369722" cy="568961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0C0B1-F88D-A2A2-214D-4D73ACC035F9}"/>
              </a:ext>
            </a:extLst>
          </p:cNvPr>
          <p:cNvSpPr txBox="1"/>
          <p:nvPr/>
        </p:nvSpPr>
        <p:spPr>
          <a:xfrm>
            <a:off x="3202712" y="1934332"/>
            <a:ext cx="5786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OSCR Reporter Newsletter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C8B571-E017-0714-991B-CA54F45F7255}"/>
              </a:ext>
            </a:extLst>
          </p:cNvPr>
          <p:cNvSpPr/>
          <p:nvPr/>
        </p:nvSpPr>
        <p:spPr>
          <a:xfrm>
            <a:off x="3424753" y="3458466"/>
            <a:ext cx="5369722" cy="568961"/>
          </a:xfrm>
          <a:prstGeom prst="rect">
            <a:avLst/>
          </a:prstGeom>
          <a:solidFill>
            <a:srgbClr val="00B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9FC6FC-CB69-AA7E-8BE8-580D11A37B7D}"/>
              </a:ext>
            </a:extLst>
          </p:cNvPr>
          <p:cNvSpPr txBox="1"/>
          <p:nvPr/>
        </p:nvSpPr>
        <p:spPr>
          <a:xfrm>
            <a:off x="3463702" y="3508477"/>
            <a:ext cx="5786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ScottishCharityRegulator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69EF4C-03FB-6BED-E697-EC7592245872}"/>
              </a:ext>
            </a:extLst>
          </p:cNvPr>
          <p:cNvSpPr/>
          <p:nvPr/>
        </p:nvSpPr>
        <p:spPr>
          <a:xfrm>
            <a:off x="3424753" y="4231948"/>
            <a:ext cx="5369722" cy="568961"/>
          </a:xfrm>
          <a:prstGeom prst="rect">
            <a:avLst/>
          </a:prstGeom>
          <a:solidFill>
            <a:srgbClr val="45A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3A6485-51A9-C1F7-E501-B4826C03073B}"/>
              </a:ext>
            </a:extLst>
          </p:cNvPr>
          <p:cNvSpPr txBox="1"/>
          <p:nvPr/>
        </p:nvSpPr>
        <p:spPr>
          <a:xfrm>
            <a:off x="4063777" y="4262909"/>
            <a:ext cx="5786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Scottish Charity Regulator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2ABE75-8CC6-5936-6C09-13A339C46778}"/>
              </a:ext>
            </a:extLst>
          </p:cNvPr>
          <p:cNvSpPr/>
          <p:nvPr/>
        </p:nvSpPr>
        <p:spPr>
          <a:xfrm>
            <a:off x="3424753" y="5025194"/>
            <a:ext cx="5369722" cy="568961"/>
          </a:xfrm>
          <a:prstGeom prst="rect">
            <a:avLst/>
          </a:prstGeom>
          <a:solidFill>
            <a:srgbClr val="F59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DFF6FE-80FC-6640-F856-126F7BCD0C59}"/>
              </a:ext>
            </a:extLst>
          </p:cNvPr>
          <p:cNvSpPr txBox="1"/>
          <p:nvPr/>
        </p:nvSpPr>
        <p:spPr>
          <a:xfrm>
            <a:off x="4063777" y="5046630"/>
            <a:ext cx="5786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Scottish Charity Regulator</a:t>
            </a:r>
          </a:p>
        </p:txBody>
      </p:sp>
      <p:pic>
        <p:nvPicPr>
          <p:cNvPr id="22" name="Picture 21" descr="A white bir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EC61A6B-A553-BF08-ED11-67BA66E73B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954" y="2799703"/>
            <a:ext cx="443708" cy="360887"/>
          </a:xfrm>
          <a:prstGeom prst="rect">
            <a:avLst/>
          </a:prstGeom>
        </p:spPr>
      </p:pic>
      <p:pic>
        <p:nvPicPr>
          <p:cNvPr id="24" name="Picture 23" descr="A black letter f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1774BC9-70BF-341E-3443-6CB082589D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259" y="3556161"/>
            <a:ext cx="381395" cy="381395"/>
          </a:xfrm>
          <a:prstGeom prst="rect">
            <a:avLst/>
          </a:prstGeom>
        </p:spPr>
      </p:pic>
      <p:pic>
        <p:nvPicPr>
          <p:cNvPr id="39" name="Picture 3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42108E4-18C1-34FA-3691-6CC201B34D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757" y="4325647"/>
            <a:ext cx="381395" cy="3813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7164435-08E2-E305-30DB-87178EF2F696}"/>
              </a:ext>
            </a:extLst>
          </p:cNvPr>
          <p:cNvSpPr txBox="1"/>
          <p:nvPr/>
        </p:nvSpPr>
        <p:spPr>
          <a:xfrm>
            <a:off x="4706662" y="2712740"/>
            <a:ext cx="5786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@ScotCharityReg</a:t>
            </a:r>
          </a:p>
        </p:txBody>
      </p:sp>
      <p:pic>
        <p:nvPicPr>
          <p:cNvPr id="41" name="Picture 40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E88540E1-A423-5CCD-B2C2-65F6501BF1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738" y="5097821"/>
            <a:ext cx="403646" cy="40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721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1.4122"/>
  <p:tag name="SLIDO_PRESENTATION_ID" val="00000000-0000-0000-0000-000000000000"/>
  <p:tag name="SLIDO_EVENT_UUID" val="e5bd40c0-e19d-4fe8-bd0f-db24630ea71b"/>
  <p:tag name="SLIDO_EVENT_SECTION_UUID" val="b6510002-2d0e-412a-b929-7c820cb8b4e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A381E36FAD1442A18C065067D5DEA6" ma:contentTypeVersion="3" ma:contentTypeDescription="Create a new document." ma:contentTypeScope="" ma:versionID="61d7c7353bfe269c3731046c32061163">
  <xsd:schema xmlns:xsd="http://www.w3.org/2001/XMLSchema" xmlns:xs="http://www.w3.org/2001/XMLSchema" xmlns:p="http://schemas.microsoft.com/office/2006/metadata/properties" xmlns:ns2="58fbc01d-e250-4948-a284-66927877f7b5" targetNamespace="http://schemas.microsoft.com/office/2006/metadata/properties" ma:root="true" ma:fieldsID="cbdb4ca9938af5404dcc22d166a8d010" ns2:_="">
    <xsd:import namespace="58fbc01d-e250-4948-a284-66927877f7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bc01d-e250-4948-a284-66927877f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44CE5C-ECEF-47A4-9EC2-D4D426A83B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7A71C6-E550-486B-BC61-B3F051848222}">
  <ds:schemaRefs>
    <ds:schemaRef ds:uri="http://schemas.microsoft.com/office/2006/metadata/properties"/>
    <ds:schemaRef ds:uri="http://schemas.microsoft.com/office/infopath/2007/PartnerControls"/>
    <ds:schemaRef ds:uri="ab2924c1-aa19-4fe4-bb0c-58cc1dc06c0c"/>
    <ds:schemaRef ds:uri="39188855-1410-4e74-8778-a536aff8bfba"/>
  </ds:schemaRefs>
</ds:datastoreItem>
</file>

<file path=customXml/itemProps3.xml><?xml version="1.0" encoding="utf-8"?>
<ds:datastoreItem xmlns:ds="http://schemas.openxmlformats.org/officeDocument/2006/customXml" ds:itemID="{742C164C-07BC-4E87-9977-530D2CE3649F}"/>
</file>

<file path=docProps/app.xml><?xml version="1.0" encoding="utf-8"?>
<Properties xmlns="http://schemas.openxmlformats.org/officeDocument/2006/extended-properties" xmlns:vt="http://schemas.openxmlformats.org/officeDocument/2006/docPropsVTypes">
  <TotalTime>24212</TotalTime>
  <Words>596</Words>
  <Application>Microsoft Office PowerPoint</Application>
  <PresentationFormat>Widescreen</PresentationFormat>
  <Paragraphs>99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Changes to Charity Law in Scotland</vt:lpstr>
      <vt:lpstr>Publishing charity accounts</vt:lpstr>
      <vt:lpstr>Information about charity trustees</vt:lpstr>
      <vt:lpstr>Automatic Disqualification</vt:lpstr>
      <vt:lpstr>Automatic disqualification criteria</vt:lpstr>
      <vt:lpstr>Extension of automatic disqualification</vt:lpstr>
      <vt:lpstr>Implementation: timing</vt:lpstr>
      <vt:lpstr>What can charities do to prepare?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Ian Grieve</dc:creator>
  <cp:lastModifiedBy>Ellen Campbell</cp:lastModifiedBy>
  <cp:revision>14</cp:revision>
  <cp:lastPrinted>2025-04-03T10:17:04Z</cp:lastPrinted>
  <dcterms:created xsi:type="dcterms:W3CDTF">2023-05-23T08:46:57Z</dcterms:created>
  <dcterms:modified xsi:type="dcterms:W3CDTF">2025-07-17T11:34:18Z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Comment">
    <vt:lpwstr/>
  </property>
  <property fmtid="{D5CDD505-2E9C-101B-9397-08002B2CF9AE}" pid="4" name="SlidoAppVersion">
    <vt:lpwstr>1.6.1.4122</vt:lpwstr>
  </property>
  <property fmtid="{D5CDD505-2E9C-101B-9397-08002B2CF9AE}" pid="5" name="Customer-Id">
    <vt:lpwstr>4B8E402E281A4D36B430A9D124EACE51</vt:lpwstr>
  </property>
  <property fmtid="{D5CDD505-2E9C-101B-9397-08002B2CF9AE}" pid="6" name="Objective-Id">
    <vt:lpwstr>A2249816</vt:lpwstr>
  </property>
  <property fmtid="{D5CDD505-2E9C-101B-9397-08002B2CF9AE}" pid="7" name="Objective-Title">
    <vt:lpwstr>2025-03-03 DRAFT Changes to Charity Law Slides for sharing</vt:lpwstr>
  </property>
  <property fmtid="{D5CDD505-2E9C-101B-9397-08002B2CF9AE}" pid="8" name="Objective-Description">
    <vt:lpwstr/>
  </property>
  <property fmtid="{D5CDD505-2E9C-101B-9397-08002B2CF9AE}" pid="9" name="Objective-CreationStamp">
    <vt:filetime>2025-03-07T11:22:15Z</vt:filetime>
  </property>
  <property fmtid="{D5CDD505-2E9C-101B-9397-08002B2CF9AE}" pid="10" name="Objective-IsApproved">
    <vt:bool>false</vt:bool>
  </property>
  <property fmtid="{D5CDD505-2E9C-101B-9397-08002B2CF9AE}" pid="11" name="Objective-IsPublished">
    <vt:bool>true</vt:bool>
  </property>
  <property fmtid="{D5CDD505-2E9C-101B-9397-08002B2CF9AE}" pid="12" name="Objective-DatePublished">
    <vt:filetime>2025-03-10T09:57:40Z</vt:filetime>
  </property>
  <property fmtid="{D5CDD505-2E9C-101B-9397-08002B2CF9AE}" pid="13" name="Objective-ModificationStamp">
    <vt:filetime>2025-03-10T16:42:07Z</vt:filetime>
  </property>
  <property fmtid="{D5CDD505-2E9C-101B-9397-08002B2CF9AE}" pid="14" name="Objective-Owner">
    <vt:lpwstr>Sedgwick, Emma</vt:lpwstr>
  </property>
  <property fmtid="{D5CDD505-2E9C-101B-9397-08002B2CF9AE}" pid="15" name="Objective-Path">
    <vt:lpwstr>OSCR File Plan:05 Resource Management:5.3 Project Management:2023 Charities Act implementation programme (SM/ODC/23-0001):Act implementation Communications and Engagement:Collateral for 2023 Act Engagement</vt:lpwstr>
  </property>
  <property fmtid="{D5CDD505-2E9C-101B-9397-08002B2CF9AE}" pid="16" name="Objective-Parent">
    <vt:lpwstr>Collateral for 2023 Act Engagement</vt:lpwstr>
  </property>
  <property fmtid="{D5CDD505-2E9C-101B-9397-08002B2CF9AE}" pid="17" name="Objective-State">
    <vt:lpwstr>Published</vt:lpwstr>
  </property>
  <property fmtid="{D5CDD505-2E9C-101B-9397-08002B2CF9AE}" pid="18" name="Objective-VersionId">
    <vt:lpwstr>vA3091142</vt:lpwstr>
  </property>
  <property fmtid="{D5CDD505-2E9C-101B-9397-08002B2CF9AE}" pid="19" name="Objective-Version">
    <vt:lpwstr>2.0</vt:lpwstr>
  </property>
  <property fmtid="{D5CDD505-2E9C-101B-9397-08002B2CF9AE}" pid="20" name="Objective-VersionNumber">
    <vt:r8>2</vt:r8>
  </property>
  <property fmtid="{D5CDD505-2E9C-101B-9397-08002B2CF9AE}" pid="21" name="Objective-VersionComment">
    <vt:lpwstr>Update</vt:lpwstr>
  </property>
  <property fmtid="{D5CDD505-2E9C-101B-9397-08002B2CF9AE}" pid="22" name="Objective-FileNumber">
    <vt:lpwstr>SM/ODC/23-0001</vt:lpwstr>
  </property>
  <property fmtid="{D5CDD505-2E9C-101B-9397-08002B2CF9AE}" pid="23" name="Objective-Classification">
    <vt:lpwstr/>
  </property>
  <property fmtid="{D5CDD505-2E9C-101B-9397-08002B2CF9AE}" pid="24" name="Objective-Caveats">
    <vt:lpwstr>Active Users</vt:lpwstr>
  </property>
  <property fmtid="{D5CDD505-2E9C-101B-9397-08002B2CF9AE}" pid="25" name="Objective-Correspondence Type Flag">
    <vt:lpwstr/>
  </property>
  <property fmtid="{D5CDD505-2E9C-101B-9397-08002B2CF9AE}" pid="26" name="Objective-Allocated Officer">
    <vt:lpwstr>Sedgwick, Emma</vt:lpwstr>
  </property>
  <property fmtid="{D5CDD505-2E9C-101B-9397-08002B2CF9AE}" pid="27" name="Objective-Allocated Group">
    <vt:lpwstr>Engagement Team</vt:lpwstr>
  </property>
  <property fmtid="{D5CDD505-2E9C-101B-9397-08002B2CF9AE}" pid="28" name="Objective-Charity Number">
    <vt:lpwstr/>
  </property>
  <property fmtid="{D5CDD505-2E9C-101B-9397-08002B2CF9AE}" pid="29" name="Objective-Of Historical Significance?">
    <vt:lpwstr>No</vt:lpwstr>
  </property>
  <property fmtid="{D5CDD505-2E9C-101B-9397-08002B2CF9AE}" pid="30" name="Objective-Date of Effect">
    <vt:lpwstr/>
  </property>
  <property fmtid="{D5CDD505-2E9C-101B-9397-08002B2CF9AE}" pid="31" name="Objective-Date Application Received">
    <vt:lpwstr/>
  </property>
  <property fmtid="{D5CDD505-2E9C-101B-9397-08002B2CF9AE}" pid="32" name="Objective-Connect Creator">
    <vt:lpwstr/>
  </property>
  <property fmtid="{D5CDD505-2E9C-101B-9397-08002B2CF9AE}" pid="33" name="ContentTypeId">
    <vt:lpwstr>0x01010045A381E36FAD1442A18C065067D5DEA6</vt:lpwstr>
  </property>
</Properties>
</file>